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4"/>
    <p:sldMasterId id="2147483669" r:id="rId5"/>
  </p:sldMasterIdLst>
  <p:notesMasterIdLst>
    <p:notesMasterId r:id="rId23"/>
  </p:notesMasterIdLst>
  <p:sldIdLst>
    <p:sldId id="414" r:id="rId6"/>
    <p:sldId id="415" r:id="rId7"/>
    <p:sldId id="337" r:id="rId8"/>
    <p:sldId id="296" r:id="rId9"/>
    <p:sldId id="363" r:id="rId10"/>
    <p:sldId id="416" r:id="rId11"/>
    <p:sldId id="372" r:id="rId12"/>
    <p:sldId id="286" r:id="rId13"/>
    <p:sldId id="291" r:id="rId14"/>
    <p:sldId id="280" r:id="rId15"/>
    <p:sldId id="282" r:id="rId16"/>
    <p:sldId id="283" r:id="rId17"/>
    <p:sldId id="292" r:id="rId18"/>
    <p:sldId id="297" r:id="rId19"/>
    <p:sldId id="417" r:id="rId20"/>
    <p:sldId id="418" r:id="rId21"/>
    <p:sldId id="256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Helvetica Neue" panose="020B0604020202020204" charset="0"/>
      <p:regular r:id="rId28"/>
      <p:bold r:id="rId28"/>
      <p:italic r:id="rId29"/>
      <p:boldItalic r:id="rId29"/>
    </p:embeddedFont>
    <p:embeddedFont>
      <p:font typeface="Playfair Display" panose="020B0604020202020204" pitchFamily="2" charset="0"/>
      <p:regular r:id="rId30"/>
      <p:bold r:id="rId31"/>
      <p:italic r:id="rId32"/>
      <p:boldItalic r:id="rId33"/>
    </p:embeddedFont>
    <p:embeddedFont>
      <p:font typeface="Raleway" pitchFamily="2" charset="0"/>
      <p:regular r:id="rId34"/>
      <p:bold r:id="rId35"/>
      <p:italic r:id="rId36"/>
      <p:boldItalic r:id="rId37"/>
    </p:embeddedFont>
    <p:embeddedFont>
      <p:font typeface="Raleway Black" pitchFamily="2" charset="0"/>
      <p:bold r:id="rId38"/>
      <p:boldItalic r:id="rId39"/>
    </p:embeddedFont>
    <p:embeddedFont>
      <p:font typeface="Raleway Medium" pitchFamily="2" charset="0"/>
      <p:regular r:id="rId40"/>
      <p:italic r:id="rId41"/>
    </p:embeddedFont>
    <p:embeddedFont>
      <p:font typeface="Segoe UI" panose="020B0502040204020203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EB180B-1289-AF6B-F52F-6D1C9FC699E0}" name="Rodrigo Luppi dos Passos (GAB/SECADI)" initials="Rd" userId="S::rodrigoluppi@mec.gov.br::593a58ad-ce34-45c4-8409-360e134bc013" providerId="AD"/>
  <p188:author id="{CEAB05D3-9E6D-73C9-D7D6-E5FAF465E120}" name="b.angelucci@usp.br" initials="b." userId="S::urn:spo:guest#b.angelucci@usp.br::" providerId="AD"/>
  <p188:author id="{1F323CD4-BE60-336D-CDA2-E2E43D47E15A}" name="Natalia Bomtempo Magaldi (GAB/SECADI/UNESCO)" initials="N(" userId="S::nataliamagaldi@mec.gov.br::f510d7db-420a-446c-b4b4-8150afc81411" providerId="AD"/>
  <p188:author id="{599106E3-1B2C-BA1C-8514-7AA00D56ECDE}" name="Mauricio Ernica (GAB/SECADI)" initials="ME(" userId="S::mauricioernica@mec.gov.br::b6a012fc-1d74-4a4b-9b7f-3aee9c6131a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B7"/>
    <a:srgbClr val="EF0400"/>
    <a:srgbClr val="1F37FC"/>
    <a:srgbClr val="FFCD0B"/>
    <a:srgbClr val="595959"/>
    <a:srgbClr val="00B050"/>
    <a:srgbClr val="FF0000"/>
    <a:srgbClr val="FFFFFF"/>
    <a:srgbClr val="00CF00"/>
    <a:srgbClr val="08CF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89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6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viewProps" Target="viewProps.xml"/><Relationship Id="rId50" Type="http://schemas.microsoft.com/office/2018/10/relationships/authors" Target="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font" Target="fonts/font6.fntdata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font" Target="fonts/font18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5D9467-F395-4EB2-A914-81C638A9F4C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F31E368-4041-48BE-A5F6-46E61296C809}">
      <dgm:prSet phldrT="[Texto]"/>
      <dgm:spPr/>
      <dgm:t>
        <a:bodyPr/>
        <a:lstStyle/>
        <a:p>
          <a:r>
            <a:rPr lang="pt-BR" dirty="0"/>
            <a:t>Diretoria de Alfabetização e Educação de Jovens e Adultos </a:t>
          </a:r>
        </a:p>
        <a:p>
          <a:r>
            <a:rPr lang="pt-BR" dirty="0"/>
            <a:t>DPAEJA</a:t>
          </a:r>
        </a:p>
        <a:p>
          <a:r>
            <a:rPr lang="pt-BR" dirty="0"/>
            <a:t>Cláudia Borges Costa</a:t>
          </a:r>
        </a:p>
        <a:p>
          <a:r>
            <a:rPr lang="pt-BR" dirty="0"/>
            <a:t>claudiacosta@mec.gov.br</a:t>
          </a:r>
        </a:p>
      </dgm:t>
    </dgm:pt>
    <dgm:pt modelId="{2D011C0F-311B-4C69-8C2D-5903FE4819CE}" type="parTrans" cxnId="{2B2CB4F8-FC4C-4B4C-AAC5-115AECD79D6A}">
      <dgm:prSet/>
      <dgm:spPr/>
      <dgm:t>
        <a:bodyPr/>
        <a:lstStyle/>
        <a:p>
          <a:endParaRPr lang="pt-BR"/>
        </a:p>
      </dgm:t>
    </dgm:pt>
    <dgm:pt modelId="{6E687950-4C24-4D5F-B8F5-76C9E4691BE9}" type="sibTrans" cxnId="{2B2CB4F8-FC4C-4B4C-AAC5-115AECD79D6A}">
      <dgm:prSet/>
      <dgm:spPr/>
      <dgm:t>
        <a:bodyPr/>
        <a:lstStyle/>
        <a:p>
          <a:endParaRPr lang="pt-BR"/>
        </a:p>
      </dgm:t>
    </dgm:pt>
    <dgm:pt modelId="{D3A3AC6A-2E22-44EB-9252-98BC6B510C99}">
      <dgm:prSet phldrT="[Texto]"/>
      <dgm:spPr/>
      <dgm:t>
        <a:bodyPr/>
        <a:lstStyle/>
        <a:p>
          <a:endParaRPr lang="pt-BR" dirty="0"/>
        </a:p>
        <a:p>
          <a:r>
            <a:rPr lang="pt-BR" dirty="0"/>
            <a:t>Coordenação-geral de Alfabetização</a:t>
          </a:r>
        </a:p>
        <a:p>
          <a:r>
            <a:rPr lang="pt-BR" dirty="0"/>
            <a:t>CGALF</a:t>
          </a:r>
        </a:p>
        <a:p>
          <a:r>
            <a:rPr lang="pt-BR" dirty="0"/>
            <a:t>Maria do Socorro Alencar Nunes</a:t>
          </a:r>
        </a:p>
        <a:p>
          <a:r>
            <a:rPr lang="pt-BR" dirty="0" err="1"/>
            <a:t>socorronunes@mec.gov.br</a:t>
          </a:r>
          <a:endParaRPr lang="pt-BR" dirty="0"/>
        </a:p>
      </dgm:t>
    </dgm:pt>
    <dgm:pt modelId="{E4C203F4-15B8-4CD7-9389-E9B6EE432F08}" type="parTrans" cxnId="{94318CA5-CFBA-4E30-9768-045B462E71B0}">
      <dgm:prSet/>
      <dgm:spPr/>
      <dgm:t>
        <a:bodyPr/>
        <a:lstStyle/>
        <a:p>
          <a:endParaRPr lang="pt-BR"/>
        </a:p>
      </dgm:t>
    </dgm:pt>
    <dgm:pt modelId="{AFC38F29-7EC4-45C8-8835-9D16B7F6A009}" type="sibTrans" cxnId="{94318CA5-CFBA-4E30-9768-045B462E71B0}">
      <dgm:prSet/>
      <dgm:spPr/>
      <dgm:t>
        <a:bodyPr/>
        <a:lstStyle/>
        <a:p>
          <a:endParaRPr lang="pt-BR"/>
        </a:p>
      </dgm:t>
    </dgm:pt>
    <dgm:pt modelId="{569BF4F8-4591-40DE-BB22-8E3A388C0931}">
      <dgm:prSet phldrT="[Texto]"/>
      <dgm:spPr/>
      <dgm:t>
        <a:bodyPr/>
        <a:lstStyle/>
        <a:p>
          <a:r>
            <a:rPr lang="pt-BR" dirty="0"/>
            <a:t>Coordenação-geral de Educação de Jovens e Adultos</a:t>
          </a:r>
        </a:p>
        <a:p>
          <a:r>
            <a:rPr lang="pt-BR" dirty="0"/>
            <a:t>CGEJA</a:t>
          </a:r>
        </a:p>
        <a:p>
          <a:r>
            <a:rPr lang="pt-BR" dirty="0" err="1"/>
            <a:t>Mariangela</a:t>
          </a:r>
          <a:r>
            <a:rPr lang="pt-BR" dirty="0"/>
            <a:t>  Graciano</a:t>
          </a:r>
        </a:p>
        <a:p>
          <a:r>
            <a:rPr lang="pt-BR" dirty="0" err="1"/>
            <a:t>mariangelagraciano@mec.gov.br</a:t>
          </a:r>
          <a:endParaRPr lang="pt-BR" dirty="0"/>
        </a:p>
      </dgm:t>
    </dgm:pt>
    <dgm:pt modelId="{8127734C-3DFC-4CBB-AD9C-D40EAFA64EF4}" type="parTrans" cxnId="{800B0FC6-04DD-4FBF-9568-DAEDAA60F0A0}">
      <dgm:prSet/>
      <dgm:spPr/>
      <dgm:t>
        <a:bodyPr/>
        <a:lstStyle/>
        <a:p>
          <a:endParaRPr lang="pt-BR"/>
        </a:p>
      </dgm:t>
    </dgm:pt>
    <dgm:pt modelId="{5B23D933-7DFF-4E61-A8A3-7AC428BEAA64}" type="sibTrans" cxnId="{800B0FC6-04DD-4FBF-9568-DAEDAA60F0A0}">
      <dgm:prSet/>
      <dgm:spPr/>
      <dgm:t>
        <a:bodyPr/>
        <a:lstStyle/>
        <a:p>
          <a:endParaRPr lang="pt-BR"/>
        </a:p>
      </dgm:t>
    </dgm:pt>
    <dgm:pt modelId="{A04FE899-C331-48D3-A2B8-A3E2F2FF9C64}" type="pres">
      <dgm:prSet presAssocID="{625D9467-F395-4EB2-A914-81C638A9F4C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FADA057-CD35-403A-A3D4-835A23A8B9E9}" type="pres">
      <dgm:prSet presAssocID="{1F31E368-4041-48BE-A5F6-46E61296C809}" presName="hierRoot1" presStyleCnt="0"/>
      <dgm:spPr/>
    </dgm:pt>
    <dgm:pt modelId="{D80C25D2-BF17-41E0-BC7F-3E16A54DBFEA}" type="pres">
      <dgm:prSet presAssocID="{1F31E368-4041-48BE-A5F6-46E61296C809}" presName="composite" presStyleCnt="0"/>
      <dgm:spPr/>
    </dgm:pt>
    <dgm:pt modelId="{7BF4D346-40A1-44FF-94C9-ACABB69C3913}" type="pres">
      <dgm:prSet presAssocID="{1F31E368-4041-48BE-A5F6-46E61296C809}" presName="background" presStyleLbl="node0" presStyleIdx="0" presStyleCnt="1"/>
      <dgm:spPr/>
    </dgm:pt>
    <dgm:pt modelId="{D28DF3D9-664F-4484-A5A6-A1605E7AE5A3}" type="pres">
      <dgm:prSet presAssocID="{1F31E368-4041-48BE-A5F6-46E61296C809}" presName="text" presStyleLbl="fgAcc0" presStyleIdx="0" presStyleCnt="1">
        <dgm:presLayoutVars>
          <dgm:chPref val="3"/>
        </dgm:presLayoutVars>
      </dgm:prSet>
      <dgm:spPr/>
    </dgm:pt>
    <dgm:pt modelId="{15DD60C2-A72B-4E68-A3DA-FDF1760176CD}" type="pres">
      <dgm:prSet presAssocID="{1F31E368-4041-48BE-A5F6-46E61296C809}" presName="hierChild2" presStyleCnt="0"/>
      <dgm:spPr/>
    </dgm:pt>
    <dgm:pt modelId="{D36ABCB1-9F3B-458F-AEA9-6C953EFEABCA}" type="pres">
      <dgm:prSet presAssocID="{E4C203F4-15B8-4CD7-9389-E9B6EE432F08}" presName="Name10" presStyleLbl="parChTrans1D2" presStyleIdx="0" presStyleCnt="2"/>
      <dgm:spPr/>
    </dgm:pt>
    <dgm:pt modelId="{3B4B7139-C863-42FF-BE1A-5DB7462C9A5E}" type="pres">
      <dgm:prSet presAssocID="{D3A3AC6A-2E22-44EB-9252-98BC6B510C99}" presName="hierRoot2" presStyleCnt="0"/>
      <dgm:spPr/>
    </dgm:pt>
    <dgm:pt modelId="{3D782E03-8086-48CD-8A50-4EECBA31863D}" type="pres">
      <dgm:prSet presAssocID="{D3A3AC6A-2E22-44EB-9252-98BC6B510C99}" presName="composite2" presStyleCnt="0"/>
      <dgm:spPr/>
    </dgm:pt>
    <dgm:pt modelId="{E8F2411D-5414-4351-B04A-10727C7CC146}" type="pres">
      <dgm:prSet presAssocID="{D3A3AC6A-2E22-44EB-9252-98BC6B510C99}" presName="background2" presStyleLbl="node2" presStyleIdx="0" presStyleCnt="2"/>
      <dgm:spPr/>
    </dgm:pt>
    <dgm:pt modelId="{BA8F8A47-D548-496B-8F4E-B553721C782D}" type="pres">
      <dgm:prSet presAssocID="{D3A3AC6A-2E22-44EB-9252-98BC6B510C99}" presName="text2" presStyleLbl="fgAcc2" presStyleIdx="0" presStyleCnt="2" custLinFactNeighborY="2839">
        <dgm:presLayoutVars>
          <dgm:chPref val="3"/>
        </dgm:presLayoutVars>
      </dgm:prSet>
      <dgm:spPr/>
    </dgm:pt>
    <dgm:pt modelId="{E7FC982C-C34E-4171-B2D9-AF0F625BD740}" type="pres">
      <dgm:prSet presAssocID="{D3A3AC6A-2E22-44EB-9252-98BC6B510C99}" presName="hierChild3" presStyleCnt="0"/>
      <dgm:spPr/>
    </dgm:pt>
    <dgm:pt modelId="{27D065EF-E3F7-488B-8146-D32721AC3AB2}" type="pres">
      <dgm:prSet presAssocID="{8127734C-3DFC-4CBB-AD9C-D40EAFA64EF4}" presName="Name10" presStyleLbl="parChTrans1D2" presStyleIdx="1" presStyleCnt="2"/>
      <dgm:spPr/>
    </dgm:pt>
    <dgm:pt modelId="{DC2834FE-6689-4D0D-A876-32A7D4774BAA}" type="pres">
      <dgm:prSet presAssocID="{569BF4F8-4591-40DE-BB22-8E3A388C0931}" presName="hierRoot2" presStyleCnt="0"/>
      <dgm:spPr/>
    </dgm:pt>
    <dgm:pt modelId="{53EB7D5C-90BD-4870-8360-31A188DC52C3}" type="pres">
      <dgm:prSet presAssocID="{569BF4F8-4591-40DE-BB22-8E3A388C0931}" presName="composite2" presStyleCnt="0"/>
      <dgm:spPr/>
    </dgm:pt>
    <dgm:pt modelId="{04A29ABB-79FB-41BA-895A-8AE670B46D33}" type="pres">
      <dgm:prSet presAssocID="{569BF4F8-4591-40DE-BB22-8E3A388C0931}" presName="background2" presStyleLbl="node2" presStyleIdx="1" presStyleCnt="2"/>
      <dgm:spPr/>
    </dgm:pt>
    <dgm:pt modelId="{A0FB4EEF-B901-4562-A4D8-CAF7A05F1F5D}" type="pres">
      <dgm:prSet presAssocID="{569BF4F8-4591-40DE-BB22-8E3A388C0931}" presName="text2" presStyleLbl="fgAcc2" presStyleIdx="1" presStyleCnt="2">
        <dgm:presLayoutVars>
          <dgm:chPref val="3"/>
        </dgm:presLayoutVars>
      </dgm:prSet>
      <dgm:spPr/>
    </dgm:pt>
    <dgm:pt modelId="{597728F9-5363-433A-9E00-CCE672ABDD49}" type="pres">
      <dgm:prSet presAssocID="{569BF4F8-4591-40DE-BB22-8E3A388C0931}" presName="hierChild3" presStyleCnt="0"/>
      <dgm:spPr/>
    </dgm:pt>
  </dgm:ptLst>
  <dgm:cxnLst>
    <dgm:cxn modelId="{7D84723B-F43D-46C5-ADD1-CAC68EA2BCBA}" type="presOf" srcId="{569BF4F8-4591-40DE-BB22-8E3A388C0931}" destId="{A0FB4EEF-B901-4562-A4D8-CAF7A05F1F5D}" srcOrd="0" destOrd="0" presId="urn:microsoft.com/office/officeart/2005/8/layout/hierarchy1"/>
    <dgm:cxn modelId="{94318CA5-CFBA-4E30-9768-045B462E71B0}" srcId="{1F31E368-4041-48BE-A5F6-46E61296C809}" destId="{D3A3AC6A-2E22-44EB-9252-98BC6B510C99}" srcOrd="0" destOrd="0" parTransId="{E4C203F4-15B8-4CD7-9389-E9B6EE432F08}" sibTransId="{AFC38F29-7EC4-45C8-8835-9D16B7F6A009}"/>
    <dgm:cxn modelId="{800B0FC6-04DD-4FBF-9568-DAEDAA60F0A0}" srcId="{1F31E368-4041-48BE-A5F6-46E61296C809}" destId="{569BF4F8-4591-40DE-BB22-8E3A388C0931}" srcOrd="1" destOrd="0" parTransId="{8127734C-3DFC-4CBB-AD9C-D40EAFA64EF4}" sibTransId="{5B23D933-7DFF-4E61-A8A3-7AC428BEAA64}"/>
    <dgm:cxn modelId="{FDC780CF-A581-470F-A1CD-E9B43A2B9BD8}" type="presOf" srcId="{E4C203F4-15B8-4CD7-9389-E9B6EE432F08}" destId="{D36ABCB1-9F3B-458F-AEA9-6C953EFEABCA}" srcOrd="0" destOrd="0" presId="urn:microsoft.com/office/officeart/2005/8/layout/hierarchy1"/>
    <dgm:cxn modelId="{F815E8D3-912D-4E9D-A9F6-77B921F3EA79}" type="presOf" srcId="{D3A3AC6A-2E22-44EB-9252-98BC6B510C99}" destId="{BA8F8A47-D548-496B-8F4E-B553721C782D}" srcOrd="0" destOrd="0" presId="urn:microsoft.com/office/officeart/2005/8/layout/hierarchy1"/>
    <dgm:cxn modelId="{9D708ED6-4465-4AA7-86CD-B01BF63A19CB}" type="presOf" srcId="{8127734C-3DFC-4CBB-AD9C-D40EAFA64EF4}" destId="{27D065EF-E3F7-488B-8146-D32721AC3AB2}" srcOrd="0" destOrd="0" presId="urn:microsoft.com/office/officeart/2005/8/layout/hierarchy1"/>
    <dgm:cxn modelId="{0E547ADB-E729-4ACA-8A48-CC0CCF6A6864}" type="presOf" srcId="{625D9467-F395-4EB2-A914-81C638A9F4C0}" destId="{A04FE899-C331-48D3-A2B8-A3E2F2FF9C64}" srcOrd="0" destOrd="0" presId="urn:microsoft.com/office/officeart/2005/8/layout/hierarchy1"/>
    <dgm:cxn modelId="{C22D60EE-6210-4FCA-9BE4-5F006243CBA0}" type="presOf" srcId="{1F31E368-4041-48BE-A5F6-46E61296C809}" destId="{D28DF3D9-664F-4484-A5A6-A1605E7AE5A3}" srcOrd="0" destOrd="0" presId="urn:microsoft.com/office/officeart/2005/8/layout/hierarchy1"/>
    <dgm:cxn modelId="{2B2CB4F8-FC4C-4B4C-AAC5-115AECD79D6A}" srcId="{625D9467-F395-4EB2-A914-81C638A9F4C0}" destId="{1F31E368-4041-48BE-A5F6-46E61296C809}" srcOrd="0" destOrd="0" parTransId="{2D011C0F-311B-4C69-8C2D-5903FE4819CE}" sibTransId="{6E687950-4C24-4D5F-B8F5-76C9E4691BE9}"/>
    <dgm:cxn modelId="{6FCD8880-0389-409B-81CE-F05EF8CFFCF6}" type="presParOf" srcId="{A04FE899-C331-48D3-A2B8-A3E2F2FF9C64}" destId="{4FADA057-CD35-403A-A3D4-835A23A8B9E9}" srcOrd="0" destOrd="0" presId="urn:microsoft.com/office/officeart/2005/8/layout/hierarchy1"/>
    <dgm:cxn modelId="{46F0371C-5EFA-4DAB-9491-A78F07F1AF21}" type="presParOf" srcId="{4FADA057-CD35-403A-A3D4-835A23A8B9E9}" destId="{D80C25D2-BF17-41E0-BC7F-3E16A54DBFEA}" srcOrd="0" destOrd="0" presId="urn:microsoft.com/office/officeart/2005/8/layout/hierarchy1"/>
    <dgm:cxn modelId="{A84C5B17-9888-4DDC-9E4D-086F2D7337D4}" type="presParOf" srcId="{D80C25D2-BF17-41E0-BC7F-3E16A54DBFEA}" destId="{7BF4D346-40A1-44FF-94C9-ACABB69C3913}" srcOrd="0" destOrd="0" presId="urn:microsoft.com/office/officeart/2005/8/layout/hierarchy1"/>
    <dgm:cxn modelId="{9252C78A-259F-4DD8-9306-F46AB2CB5359}" type="presParOf" srcId="{D80C25D2-BF17-41E0-BC7F-3E16A54DBFEA}" destId="{D28DF3D9-664F-4484-A5A6-A1605E7AE5A3}" srcOrd="1" destOrd="0" presId="urn:microsoft.com/office/officeart/2005/8/layout/hierarchy1"/>
    <dgm:cxn modelId="{55617321-4F52-4408-BAC2-9BF0BBD03FEA}" type="presParOf" srcId="{4FADA057-CD35-403A-A3D4-835A23A8B9E9}" destId="{15DD60C2-A72B-4E68-A3DA-FDF1760176CD}" srcOrd="1" destOrd="0" presId="urn:microsoft.com/office/officeart/2005/8/layout/hierarchy1"/>
    <dgm:cxn modelId="{C16EF431-0318-4DBA-9EE6-0E49B67BF4AB}" type="presParOf" srcId="{15DD60C2-A72B-4E68-A3DA-FDF1760176CD}" destId="{D36ABCB1-9F3B-458F-AEA9-6C953EFEABCA}" srcOrd="0" destOrd="0" presId="urn:microsoft.com/office/officeart/2005/8/layout/hierarchy1"/>
    <dgm:cxn modelId="{CA2062AF-12F7-4BEC-942A-1273479DCBA1}" type="presParOf" srcId="{15DD60C2-A72B-4E68-A3DA-FDF1760176CD}" destId="{3B4B7139-C863-42FF-BE1A-5DB7462C9A5E}" srcOrd="1" destOrd="0" presId="urn:microsoft.com/office/officeart/2005/8/layout/hierarchy1"/>
    <dgm:cxn modelId="{0C932DA7-887D-4FE4-B5EB-6C2E4070951C}" type="presParOf" srcId="{3B4B7139-C863-42FF-BE1A-5DB7462C9A5E}" destId="{3D782E03-8086-48CD-8A50-4EECBA31863D}" srcOrd="0" destOrd="0" presId="urn:microsoft.com/office/officeart/2005/8/layout/hierarchy1"/>
    <dgm:cxn modelId="{BC8A0FBA-42F1-4516-A886-1FAF19B269B7}" type="presParOf" srcId="{3D782E03-8086-48CD-8A50-4EECBA31863D}" destId="{E8F2411D-5414-4351-B04A-10727C7CC146}" srcOrd="0" destOrd="0" presId="urn:microsoft.com/office/officeart/2005/8/layout/hierarchy1"/>
    <dgm:cxn modelId="{2AF3CAD6-B0F8-4A34-9EB8-CB34C46A53A9}" type="presParOf" srcId="{3D782E03-8086-48CD-8A50-4EECBA31863D}" destId="{BA8F8A47-D548-496B-8F4E-B553721C782D}" srcOrd="1" destOrd="0" presId="urn:microsoft.com/office/officeart/2005/8/layout/hierarchy1"/>
    <dgm:cxn modelId="{A938070C-50D8-4B95-890D-CC8AF920599A}" type="presParOf" srcId="{3B4B7139-C863-42FF-BE1A-5DB7462C9A5E}" destId="{E7FC982C-C34E-4171-B2D9-AF0F625BD740}" srcOrd="1" destOrd="0" presId="urn:microsoft.com/office/officeart/2005/8/layout/hierarchy1"/>
    <dgm:cxn modelId="{0206535F-14ED-4B90-BBF1-7388EA813880}" type="presParOf" srcId="{15DD60C2-A72B-4E68-A3DA-FDF1760176CD}" destId="{27D065EF-E3F7-488B-8146-D32721AC3AB2}" srcOrd="2" destOrd="0" presId="urn:microsoft.com/office/officeart/2005/8/layout/hierarchy1"/>
    <dgm:cxn modelId="{F3A3FC6A-4693-46F8-A560-F6FB7E265594}" type="presParOf" srcId="{15DD60C2-A72B-4E68-A3DA-FDF1760176CD}" destId="{DC2834FE-6689-4D0D-A876-32A7D4774BAA}" srcOrd="3" destOrd="0" presId="urn:microsoft.com/office/officeart/2005/8/layout/hierarchy1"/>
    <dgm:cxn modelId="{17B519DA-E922-4627-B523-DB020E8FED0F}" type="presParOf" srcId="{DC2834FE-6689-4D0D-A876-32A7D4774BAA}" destId="{53EB7D5C-90BD-4870-8360-31A188DC52C3}" srcOrd="0" destOrd="0" presId="urn:microsoft.com/office/officeart/2005/8/layout/hierarchy1"/>
    <dgm:cxn modelId="{CC7F6A78-8749-440A-9990-360D0FD35536}" type="presParOf" srcId="{53EB7D5C-90BD-4870-8360-31A188DC52C3}" destId="{04A29ABB-79FB-41BA-895A-8AE670B46D33}" srcOrd="0" destOrd="0" presId="urn:microsoft.com/office/officeart/2005/8/layout/hierarchy1"/>
    <dgm:cxn modelId="{364E7977-F04C-497E-BFEE-3429DF56A891}" type="presParOf" srcId="{53EB7D5C-90BD-4870-8360-31A188DC52C3}" destId="{A0FB4EEF-B901-4562-A4D8-CAF7A05F1F5D}" srcOrd="1" destOrd="0" presId="urn:microsoft.com/office/officeart/2005/8/layout/hierarchy1"/>
    <dgm:cxn modelId="{DDFBD105-0777-41F2-B576-EEDA9BE78E79}" type="presParOf" srcId="{DC2834FE-6689-4D0D-A876-32A7D4774BAA}" destId="{597728F9-5363-433A-9E00-CCE672ABDD4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894B5F-5755-4BE5-B971-C27BA41064DE}" type="doc">
      <dgm:prSet loTypeId="urn:microsoft.com/office/officeart/2005/8/layout/orgChart1" loCatId="hierarchy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pt-BR"/>
        </a:p>
      </dgm:t>
    </dgm:pt>
    <dgm:pt modelId="{A3BE09A0-67C8-4A2C-B378-0797B6ACD585}">
      <dgm:prSet phldrT="[Texto]" phldr="0"/>
      <dgm:spPr/>
      <dgm:t>
        <a:bodyPr/>
        <a:lstStyle/>
        <a:p>
          <a:r>
            <a:rPr lang="pt-BR">
              <a:latin typeface="Arial"/>
            </a:rPr>
            <a:t>Alfabetização</a:t>
          </a:r>
          <a:endParaRPr lang="pt-BR"/>
        </a:p>
      </dgm:t>
    </dgm:pt>
    <dgm:pt modelId="{44B0B979-E4D1-439B-8A98-94A47BBD6341}" type="parTrans" cxnId="{62D43208-CEB5-4FC6-81D9-39980AF1D617}">
      <dgm:prSet/>
      <dgm:spPr/>
      <dgm:t>
        <a:bodyPr/>
        <a:lstStyle/>
        <a:p>
          <a:endParaRPr lang="pt-BR"/>
        </a:p>
      </dgm:t>
    </dgm:pt>
    <dgm:pt modelId="{87973E60-0DA6-4344-9CCD-BC995CB6934E}" type="sibTrans" cxnId="{62D43208-CEB5-4FC6-81D9-39980AF1D617}">
      <dgm:prSet/>
      <dgm:spPr/>
      <dgm:t>
        <a:bodyPr/>
        <a:lstStyle/>
        <a:p>
          <a:endParaRPr lang="pt-BR"/>
        </a:p>
      </dgm:t>
    </dgm:pt>
    <dgm:pt modelId="{8E986E9E-6AF4-4ED9-A752-7DEF826655A8}">
      <dgm:prSet phldrT="[Texto]" phldr="0"/>
      <dgm:spPr/>
      <dgm:t>
        <a:bodyPr/>
        <a:lstStyle/>
        <a:p>
          <a:pPr rtl="0"/>
          <a:r>
            <a:rPr lang="pt-BR">
              <a:latin typeface="Arial"/>
            </a:rPr>
            <a:t>Elevação de escolaridade</a:t>
          </a:r>
          <a:endParaRPr lang="pt-BR"/>
        </a:p>
      </dgm:t>
    </dgm:pt>
    <dgm:pt modelId="{A6D5389A-C7EB-4389-9D6E-26321C715B5F}" type="parTrans" cxnId="{6CD576B5-F98B-4123-B4CA-6A9944AA5C89}">
      <dgm:prSet/>
      <dgm:spPr/>
      <dgm:t>
        <a:bodyPr/>
        <a:lstStyle/>
        <a:p>
          <a:endParaRPr lang="pt-BR"/>
        </a:p>
      </dgm:t>
    </dgm:pt>
    <dgm:pt modelId="{4D9C76C0-5EF4-41C8-8FBB-98C104C4D0BE}" type="sibTrans" cxnId="{6CD576B5-F98B-4123-B4CA-6A9944AA5C89}">
      <dgm:prSet/>
      <dgm:spPr/>
      <dgm:t>
        <a:bodyPr/>
        <a:lstStyle/>
        <a:p>
          <a:endParaRPr lang="pt-BR"/>
        </a:p>
      </dgm:t>
    </dgm:pt>
    <dgm:pt modelId="{1020B725-9653-41EB-840E-E60D2BC3A549}">
      <dgm:prSet phldrT="[Texto]" phldr="0"/>
      <dgm:spPr/>
      <dgm:t>
        <a:bodyPr/>
        <a:lstStyle/>
        <a:p>
          <a:pPr rtl="0"/>
          <a:r>
            <a:rPr lang="pt-BR" dirty="0">
              <a:latin typeface="Arial"/>
            </a:rPr>
            <a:t>EJA integrada à </a:t>
          </a:r>
          <a:r>
            <a:rPr lang="pt-BR" dirty="0">
              <a:latin typeface="+mn-lt"/>
            </a:rPr>
            <a:t>Educação </a:t>
          </a:r>
          <a:r>
            <a:rPr lang="pt-BR" dirty="0">
              <a:latin typeface="Arial"/>
            </a:rPr>
            <a:t>Profissional</a:t>
          </a:r>
          <a:endParaRPr lang="pt-BR" dirty="0"/>
        </a:p>
      </dgm:t>
    </dgm:pt>
    <dgm:pt modelId="{CA959C93-9D50-4B39-956A-A399407EAED2}" type="parTrans" cxnId="{5190CAD0-F4F6-4D6F-8FBB-8AB9C49C0A32}">
      <dgm:prSet/>
      <dgm:spPr/>
      <dgm:t>
        <a:bodyPr/>
        <a:lstStyle/>
        <a:p>
          <a:endParaRPr lang="pt-BR"/>
        </a:p>
      </dgm:t>
    </dgm:pt>
    <dgm:pt modelId="{ABB55630-F29A-42E1-ABE0-FDB1161966F0}" type="sibTrans" cxnId="{5190CAD0-F4F6-4D6F-8FBB-8AB9C49C0A32}">
      <dgm:prSet/>
      <dgm:spPr/>
      <dgm:t>
        <a:bodyPr/>
        <a:lstStyle/>
        <a:p>
          <a:endParaRPr lang="pt-BR"/>
        </a:p>
      </dgm:t>
    </dgm:pt>
    <dgm:pt modelId="{FA7A1F2B-4784-4C71-A70A-5BEB286EE035}" type="pres">
      <dgm:prSet presAssocID="{04894B5F-5755-4BE5-B971-C27BA41064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7E1B223-29F0-498E-A50C-0E1023628F1F}" type="pres">
      <dgm:prSet presAssocID="{A3BE09A0-67C8-4A2C-B378-0797B6ACD585}" presName="hierRoot1" presStyleCnt="0">
        <dgm:presLayoutVars>
          <dgm:hierBranch val="init"/>
        </dgm:presLayoutVars>
      </dgm:prSet>
      <dgm:spPr/>
    </dgm:pt>
    <dgm:pt modelId="{F4E6BC12-1B4E-48A1-A573-3055092B2162}" type="pres">
      <dgm:prSet presAssocID="{A3BE09A0-67C8-4A2C-B378-0797B6ACD585}" presName="rootComposite1" presStyleCnt="0"/>
      <dgm:spPr/>
    </dgm:pt>
    <dgm:pt modelId="{28DCD244-4FFF-4761-A778-CF49D5C43041}" type="pres">
      <dgm:prSet presAssocID="{A3BE09A0-67C8-4A2C-B378-0797B6ACD585}" presName="rootText1" presStyleLbl="node0" presStyleIdx="0" presStyleCnt="3">
        <dgm:presLayoutVars>
          <dgm:chPref val="3"/>
        </dgm:presLayoutVars>
      </dgm:prSet>
      <dgm:spPr/>
    </dgm:pt>
    <dgm:pt modelId="{45B00192-11E4-43C7-9E3A-7D2A9A3012E9}" type="pres">
      <dgm:prSet presAssocID="{A3BE09A0-67C8-4A2C-B378-0797B6ACD585}" presName="rootConnector1" presStyleLbl="node1" presStyleIdx="0" presStyleCnt="0"/>
      <dgm:spPr/>
    </dgm:pt>
    <dgm:pt modelId="{43E9CAD6-7DD2-4A01-9466-0ACAC7BCDEA2}" type="pres">
      <dgm:prSet presAssocID="{A3BE09A0-67C8-4A2C-B378-0797B6ACD585}" presName="hierChild2" presStyleCnt="0"/>
      <dgm:spPr/>
    </dgm:pt>
    <dgm:pt modelId="{47065D16-078B-43EE-904E-90AC2BDAE493}" type="pres">
      <dgm:prSet presAssocID="{A3BE09A0-67C8-4A2C-B378-0797B6ACD585}" presName="hierChild3" presStyleCnt="0"/>
      <dgm:spPr/>
    </dgm:pt>
    <dgm:pt modelId="{768EC8FD-109F-4625-8EF4-EC00379324E3}" type="pres">
      <dgm:prSet presAssocID="{8E986E9E-6AF4-4ED9-A752-7DEF826655A8}" presName="hierRoot1" presStyleCnt="0">
        <dgm:presLayoutVars>
          <dgm:hierBranch val="init"/>
        </dgm:presLayoutVars>
      </dgm:prSet>
      <dgm:spPr/>
    </dgm:pt>
    <dgm:pt modelId="{853C84B6-C5AC-4D9D-825E-D75C9358F1A0}" type="pres">
      <dgm:prSet presAssocID="{8E986E9E-6AF4-4ED9-A752-7DEF826655A8}" presName="rootComposite1" presStyleCnt="0"/>
      <dgm:spPr/>
    </dgm:pt>
    <dgm:pt modelId="{BF923198-8C33-4E9F-ACCE-39B82FFDBAE7}" type="pres">
      <dgm:prSet presAssocID="{8E986E9E-6AF4-4ED9-A752-7DEF826655A8}" presName="rootText1" presStyleLbl="node0" presStyleIdx="1" presStyleCnt="3">
        <dgm:presLayoutVars>
          <dgm:chPref val="3"/>
        </dgm:presLayoutVars>
      </dgm:prSet>
      <dgm:spPr/>
    </dgm:pt>
    <dgm:pt modelId="{89168406-DCB3-4A3E-B337-5DD5D81E43BC}" type="pres">
      <dgm:prSet presAssocID="{8E986E9E-6AF4-4ED9-A752-7DEF826655A8}" presName="rootConnector1" presStyleLbl="node1" presStyleIdx="0" presStyleCnt="0"/>
      <dgm:spPr/>
    </dgm:pt>
    <dgm:pt modelId="{160BD50F-FEC7-4A6D-BFCF-E8B1D2989B8D}" type="pres">
      <dgm:prSet presAssocID="{8E986E9E-6AF4-4ED9-A752-7DEF826655A8}" presName="hierChild2" presStyleCnt="0"/>
      <dgm:spPr/>
    </dgm:pt>
    <dgm:pt modelId="{FAA4E161-C627-45E3-8227-5A23D931649E}" type="pres">
      <dgm:prSet presAssocID="{8E986E9E-6AF4-4ED9-A752-7DEF826655A8}" presName="hierChild3" presStyleCnt="0"/>
      <dgm:spPr/>
    </dgm:pt>
    <dgm:pt modelId="{1DF1A7B5-2257-4C7D-9B6F-BA189B7E400B}" type="pres">
      <dgm:prSet presAssocID="{1020B725-9653-41EB-840E-E60D2BC3A549}" presName="hierRoot1" presStyleCnt="0">
        <dgm:presLayoutVars>
          <dgm:hierBranch val="init"/>
        </dgm:presLayoutVars>
      </dgm:prSet>
      <dgm:spPr/>
    </dgm:pt>
    <dgm:pt modelId="{8CF5495C-8535-4F16-AB09-4A53E3278E43}" type="pres">
      <dgm:prSet presAssocID="{1020B725-9653-41EB-840E-E60D2BC3A549}" presName="rootComposite1" presStyleCnt="0"/>
      <dgm:spPr/>
    </dgm:pt>
    <dgm:pt modelId="{518B4B81-1D8A-43B4-81DB-B3DE13E1C03F}" type="pres">
      <dgm:prSet presAssocID="{1020B725-9653-41EB-840E-E60D2BC3A549}" presName="rootText1" presStyleLbl="node0" presStyleIdx="2" presStyleCnt="3" custScaleX="115935" custScaleY="110895">
        <dgm:presLayoutVars>
          <dgm:chPref val="3"/>
        </dgm:presLayoutVars>
      </dgm:prSet>
      <dgm:spPr/>
    </dgm:pt>
    <dgm:pt modelId="{E50EB166-F1A0-4DCB-8077-2C3D3A996391}" type="pres">
      <dgm:prSet presAssocID="{1020B725-9653-41EB-840E-E60D2BC3A549}" presName="rootConnector1" presStyleLbl="node1" presStyleIdx="0" presStyleCnt="0"/>
      <dgm:spPr/>
    </dgm:pt>
    <dgm:pt modelId="{11CF2F94-15F2-48CC-B4D4-E06AECF7F114}" type="pres">
      <dgm:prSet presAssocID="{1020B725-9653-41EB-840E-E60D2BC3A549}" presName="hierChild2" presStyleCnt="0"/>
      <dgm:spPr/>
    </dgm:pt>
    <dgm:pt modelId="{CDC5F948-1B45-4E80-B96C-A8770BC23E46}" type="pres">
      <dgm:prSet presAssocID="{1020B725-9653-41EB-840E-E60D2BC3A549}" presName="hierChild3" presStyleCnt="0"/>
      <dgm:spPr/>
    </dgm:pt>
  </dgm:ptLst>
  <dgm:cxnLst>
    <dgm:cxn modelId="{62D43208-CEB5-4FC6-81D9-39980AF1D617}" srcId="{04894B5F-5755-4BE5-B971-C27BA41064DE}" destId="{A3BE09A0-67C8-4A2C-B378-0797B6ACD585}" srcOrd="0" destOrd="0" parTransId="{44B0B979-E4D1-439B-8A98-94A47BBD6341}" sibTransId="{87973E60-0DA6-4344-9CCD-BC995CB6934E}"/>
    <dgm:cxn modelId="{E8789408-C63A-4965-B4F8-0F3E8065D433}" type="presOf" srcId="{A3BE09A0-67C8-4A2C-B378-0797B6ACD585}" destId="{28DCD244-4FFF-4761-A778-CF49D5C43041}" srcOrd="0" destOrd="0" presId="urn:microsoft.com/office/officeart/2005/8/layout/orgChart1"/>
    <dgm:cxn modelId="{A067FD27-53C5-404C-AEE5-0A02959F7ED0}" type="presOf" srcId="{1020B725-9653-41EB-840E-E60D2BC3A549}" destId="{E50EB166-F1A0-4DCB-8077-2C3D3A996391}" srcOrd="1" destOrd="0" presId="urn:microsoft.com/office/officeart/2005/8/layout/orgChart1"/>
    <dgm:cxn modelId="{0E788B64-D584-49B1-85DA-973EF9064A14}" type="presOf" srcId="{8E986E9E-6AF4-4ED9-A752-7DEF826655A8}" destId="{BF923198-8C33-4E9F-ACCE-39B82FFDBAE7}" srcOrd="0" destOrd="0" presId="urn:microsoft.com/office/officeart/2005/8/layout/orgChart1"/>
    <dgm:cxn modelId="{3052A553-4E26-4B89-8766-7BE66B8589BA}" type="presOf" srcId="{8E986E9E-6AF4-4ED9-A752-7DEF826655A8}" destId="{89168406-DCB3-4A3E-B337-5DD5D81E43BC}" srcOrd="1" destOrd="0" presId="urn:microsoft.com/office/officeart/2005/8/layout/orgChart1"/>
    <dgm:cxn modelId="{6CCE7359-80CB-4CD8-A968-C40E69FD37C7}" type="presOf" srcId="{1020B725-9653-41EB-840E-E60D2BC3A549}" destId="{518B4B81-1D8A-43B4-81DB-B3DE13E1C03F}" srcOrd="0" destOrd="0" presId="urn:microsoft.com/office/officeart/2005/8/layout/orgChart1"/>
    <dgm:cxn modelId="{9DF26D93-166E-492B-92E9-18F883E5F608}" type="presOf" srcId="{A3BE09A0-67C8-4A2C-B378-0797B6ACD585}" destId="{45B00192-11E4-43C7-9E3A-7D2A9A3012E9}" srcOrd="1" destOrd="0" presId="urn:microsoft.com/office/officeart/2005/8/layout/orgChart1"/>
    <dgm:cxn modelId="{65C1B5A0-CABC-4F02-85AD-D137935638C8}" type="presOf" srcId="{04894B5F-5755-4BE5-B971-C27BA41064DE}" destId="{FA7A1F2B-4784-4C71-A70A-5BEB286EE035}" srcOrd="0" destOrd="0" presId="urn:microsoft.com/office/officeart/2005/8/layout/orgChart1"/>
    <dgm:cxn modelId="{6CD576B5-F98B-4123-B4CA-6A9944AA5C89}" srcId="{04894B5F-5755-4BE5-B971-C27BA41064DE}" destId="{8E986E9E-6AF4-4ED9-A752-7DEF826655A8}" srcOrd="1" destOrd="0" parTransId="{A6D5389A-C7EB-4389-9D6E-26321C715B5F}" sibTransId="{4D9C76C0-5EF4-41C8-8FBB-98C104C4D0BE}"/>
    <dgm:cxn modelId="{5190CAD0-F4F6-4D6F-8FBB-8AB9C49C0A32}" srcId="{04894B5F-5755-4BE5-B971-C27BA41064DE}" destId="{1020B725-9653-41EB-840E-E60D2BC3A549}" srcOrd="2" destOrd="0" parTransId="{CA959C93-9D50-4B39-956A-A399407EAED2}" sibTransId="{ABB55630-F29A-42E1-ABE0-FDB1161966F0}"/>
    <dgm:cxn modelId="{2E0BB9A9-8929-4291-879B-B44809FE9205}" type="presParOf" srcId="{FA7A1F2B-4784-4C71-A70A-5BEB286EE035}" destId="{57E1B223-29F0-498E-A50C-0E1023628F1F}" srcOrd="0" destOrd="0" presId="urn:microsoft.com/office/officeart/2005/8/layout/orgChart1"/>
    <dgm:cxn modelId="{AB029FF3-3B15-4B41-BD47-DF8927E13099}" type="presParOf" srcId="{57E1B223-29F0-498E-A50C-0E1023628F1F}" destId="{F4E6BC12-1B4E-48A1-A573-3055092B2162}" srcOrd="0" destOrd="0" presId="urn:microsoft.com/office/officeart/2005/8/layout/orgChart1"/>
    <dgm:cxn modelId="{A8BEEAC9-F99F-4B8A-B8EC-3AF2E64807A2}" type="presParOf" srcId="{F4E6BC12-1B4E-48A1-A573-3055092B2162}" destId="{28DCD244-4FFF-4761-A778-CF49D5C43041}" srcOrd="0" destOrd="0" presId="urn:microsoft.com/office/officeart/2005/8/layout/orgChart1"/>
    <dgm:cxn modelId="{46CB7269-D589-4EDD-A1D1-3638A6ABAB5A}" type="presParOf" srcId="{F4E6BC12-1B4E-48A1-A573-3055092B2162}" destId="{45B00192-11E4-43C7-9E3A-7D2A9A3012E9}" srcOrd="1" destOrd="0" presId="urn:microsoft.com/office/officeart/2005/8/layout/orgChart1"/>
    <dgm:cxn modelId="{B6887583-E88B-45AA-82F4-3D45B83430C0}" type="presParOf" srcId="{57E1B223-29F0-498E-A50C-0E1023628F1F}" destId="{43E9CAD6-7DD2-4A01-9466-0ACAC7BCDEA2}" srcOrd="1" destOrd="0" presId="urn:microsoft.com/office/officeart/2005/8/layout/orgChart1"/>
    <dgm:cxn modelId="{5E5F7E29-9E4D-4847-A711-F6FC77227A37}" type="presParOf" srcId="{57E1B223-29F0-498E-A50C-0E1023628F1F}" destId="{47065D16-078B-43EE-904E-90AC2BDAE493}" srcOrd="2" destOrd="0" presId="urn:microsoft.com/office/officeart/2005/8/layout/orgChart1"/>
    <dgm:cxn modelId="{615E7951-96BE-451C-827E-A726A845DC06}" type="presParOf" srcId="{FA7A1F2B-4784-4C71-A70A-5BEB286EE035}" destId="{768EC8FD-109F-4625-8EF4-EC00379324E3}" srcOrd="1" destOrd="0" presId="urn:microsoft.com/office/officeart/2005/8/layout/orgChart1"/>
    <dgm:cxn modelId="{EE59E825-A787-4874-BF01-26365CAFEAD6}" type="presParOf" srcId="{768EC8FD-109F-4625-8EF4-EC00379324E3}" destId="{853C84B6-C5AC-4D9D-825E-D75C9358F1A0}" srcOrd="0" destOrd="0" presId="urn:microsoft.com/office/officeart/2005/8/layout/orgChart1"/>
    <dgm:cxn modelId="{98237734-4310-46FA-B843-AF76AA5F40BF}" type="presParOf" srcId="{853C84B6-C5AC-4D9D-825E-D75C9358F1A0}" destId="{BF923198-8C33-4E9F-ACCE-39B82FFDBAE7}" srcOrd="0" destOrd="0" presId="urn:microsoft.com/office/officeart/2005/8/layout/orgChart1"/>
    <dgm:cxn modelId="{31397DA9-53CA-4DDC-B30E-C40B509CCA9D}" type="presParOf" srcId="{853C84B6-C5AC-4D9D-825E-D75C9358F1A0}" destId="{89168406-DCB3-4A3E-B337-5DD5D81E43BC}" srcOrd="1" destOrd="0" presId="urn:microsoft.com/office/officeart/2005/8/layout/orgChart1"/>
    <dgm:cxn modelId="{73CFC159-19A4-4162-A366-88FC710EB023}" type="presParOf" srcId="{768EC8FD-109F-4625-8EF4-EC00379324E3}" destId="{160BD50F-FEC7-4A6D-BFCF-E8B1D2989B8D}" srcOrd="1" destOrd="0" presId="urn:microsoft.com/office/officeart/2005/8/layout/orgChart1"/>
    <dgm:cxn modelId="{493CBB89-BAE0-4CD6-828B-E939BBCD866C}" type="presParOf" srcId="{768EC8FD-109F-4625-8EF4-EC00379324E3}" destId="{FAA4E161-C627-45E3-8227-5A23D931649E}" srcOrd="2" destOrd="0" presId="urn:microsoft.com/office/officeart/2005/8/layout/orgChart1"/>
    <dgm:cxn modelId="{DCF66369-4E9E-4713-AD68-8D63F731B9EB}" type="presParOf" srcId="{FA7A1F2B-4784-4C71-A70A-5BEB286EE035}" destId="{1DF1A7B5-2257-4C7D-9B6F-BA189B7E400B}" srcOrd="2" destOrd="0" presId="urn:microsoft.com/office/officeart/2005/8/layout/orgChart1"/>
    <dgm:cxn modelId="{3B50EC96-ADE9-4574-A572-6A6672444A37}" type="presParOf" srcId="{1DF1A7B5-2257-4C7D-9B6F-BA189B7E400B}" destId="{8CF5495C-8535-4F16-AB09-4A53E3278E43}" srcOrd="0" destOrd="0" presId="urn:microsoft.com/office/officeart/2005/8/layout/orgChart1"/>
    <dgm:cxn modelId="{EB199F50-030E-43B4-8C9E-48320E5ACF00}" type="presParOf" srcId="{8CF5495C-8535-4F16-AB09-4A53E3278E43}" destId="{518B4B81-1D8A-43B4-81DB-B3DE13E1C03F}" srcOrd="0" destOrd="0" presId="urn:microsoft.com/office/officeart/2005/8/layout/orgChart1"/>
    <dgm:cxn modelId="{6F13981E-0219-4F0E-A007-D9A2121BA102}" type="presParOf" srcId="{8CF5495C-8535-4F16-AB09-4A53E3278E43}" destId="{E50EB166-F1A0-4DCB-8077-2C3D3A996391}" srcOrd="1" destOrd="0" presId="urn:microsoft.com/office/officeart/2005/8/layout/orgChart1"/>
    <dgm:cxn modelId="{12465A02-F327-4696-8A97-92C6A3C30A95}" type="presParOf" srcId="{1DF1A7B5-2257-4C7D-9B6F-BA189B7E400B}" destId="{11CF2F94-15F2-48CC-B4D4-E06AECF7F114}" srcOrd="1" destOrd="0" presId="urn:microsoft.com/office/officeart/2005/8/layout/orgChart1"/>
    <dgm:cxn modelId="{5577D331-B445-469C-B5BC-DE418EA99180}" type="presParOf" srcId="{1DF1A7B5-2257-4C7D-9B6F-BA189B7E400B}" destId="{CDC5F948-1B45-4E80-B96C-A8770BC23E4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065EF-E3F7-488B-8146-D32721AC3AB2}">
      <dsp:nvSpPr>
        <dsp:cNvPr id="0" name=""/>
        <dsp:cNvSpPr/>
      </dsp:nvSpPr>
      <dsp:spPr>
        <a:xfrm>
          <a:off x="3292551" y="1335253"/>
          <a:ext cx="1283627" cy="610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303"/>
              </a:lnTo>
              <a:lnTo>
                <a:pt x="1283627" y="416303"/>
              </a:lnTo>
              <a:lnTo>
                <a:pt x="1283627" y="6108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6ABCB1-9F3B-458F-AEA9-6C953EFEABCA}">
      <dsp:nvSpPr>
        <dsp:cNvPr id="0" name=""/>
        <dsp:cNvSpPr/>
      </dsp:nvSpPr>
      <dsp:spPr>
        <a:xfrm>
          <a:off x="2008923" y="1335253"/>
          <a:ext cx="1283627" cy="612338"/>
        </a:xfrm>
        <a:custGeom>
          <a:avLst/>
          <a:gdLst/>
          <a:ahLst/>
          <a:cxnLst/>
          <a:rect l="0" t="0" r="0" b="0"/>
          <a:pathLst>
            <a:path>
              <a:moveTo>
                <a:pt x="1283627" y="0"/>
              </a:moveTo>
              <a:lnTo>
                <a:pt x="1283627" y="417752"/>
              </a:lnTo>
              <a:lnTo>
                <a:pt x="0" y="417752"/>
              </a:lnTo>
              <a:lnTo>
                <a:pt x="0" y="6123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F4D346-40A1-44FF-94C9-ACABB69C3913}">
      <dsp:nvSpPr>
        <dsp:cNvPr id="0" name=""/>
        <dsp:cNvSpPr/>
      </dsp:nvSpPr>
      <dsp:spPr>
        <a:xfrm>
          <a:off x="2242310" y="1448"/>
          <a:ext cx="2100480" cy="1333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8DF3D9-664F-4484-A5A6-A1605E7AE5A3}">
      <dsp:nvSpPr>
        <dsp:cNvPr id="0" name=""/>
        <dsp:cNvSpPr/>
      </dsp:nvSpPr>
      <dsp:spPr>
        <a:xfrm>
          <a:off x="2475697" y="223165"/>
          <a:ext cx="2100480" cy="1333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Diretoria de Alfabetização e Educação de Jovens e Adultos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DPAEJA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Cláudia Borges Costa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claudiacosta@mec.gov.br</a:t>
          </a:r>
        </a:p>
      </dsp:txBody>
      <dsp:txXfrm>
        <a:off x="2514763" y="262231"/>
        <a:ext cx="2022348" cy="1255673"/>
      </dsp:txXfrm>
    </dsp:sp>
    <dsp:sp modelId="{E8F2411D-5414-4351-B04A-10727C7CC146}">
      <dsp:nvSpPr>
        <dsp:cNvPr id="0" name=""/>
        <dsp:cNvSpPr/>
      </dsp:nvSpPr>
      <dsp:spPr>
        <a:xfrm>
          <a:off x="958683" y="1947592"/>
          <a:ext cx="2100480" cy="1333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8F8A47-D548-496B-8F4E-B553721C782D}">
      <dsp:nvSpPr>
        <dsp:cNvPr id="0" name=""/>
        <dsp:cNvSpPr/>
      </dsp:nvSpPr>
      <dsp:spPr>
        <a:xfrm>
          <a:off x="1192070" y="2169309"/>
          <a:ext cx="2100480" cy="1333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Coordenação-geral de Alfabetização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CGALF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Maria do Socorro Alencar Nunes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 err="1"/>
            <a:t>socorronunes@mec.gov.br</a:t>
          </a:r>
          <a:endParaRPr lang="pt-BR" sz="1000" kern="1200" dirty="0"/>
        </a:p>
      </dsp:txBody>
      <dsp:txXfrm>
        <a:off x="1231136" y="2208375"/>
        <a:ext cx="2022348" cy="1255673"/>
      </dsp:txXfrm>
    </dsp:sp>
    <dsp:sp modelId="{04A29ABB-79FB-41BA-895A-8AE670B46D33}">
      <dsp:nvSpPr>
        <dsp:cNvPr id="0" name=""/>
        <dsp:cNvSpPr/>
      </dsp:nvSpPr>
      <dsp:spPr>
        <a:xfrm>
          <a:off x="3525937" y="1946143"/>
          <a:ext cx="2100480" cy="1333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FB4EEF-B901-4562-A4D8-CAF7A05F1F5D}">
      <dsp:nvSpPr>
        <dsp:cNvPr id="0" name=""/>
        <dsp:cNvSpPr/>
      </dsp:nvSpPr>
      <dsp:spPr>
        <a:xfrm>
          <a:off x="3759324" y="2167861"/>
          <a:ext cx="2100480" cy="1333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Coordenação-geral de Educação de Jovens e Adultos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CGEJA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 err="1"/>
            <a:t>Mariangela</a:t>
          </a:r>
          <a:r>
            <a:rPr lang="pt-BR" sz="1000" kern="1200" dirty="0"/>
            <a:t>  Graciano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 err="1"/>
            <a:t>mariangelagraciano@mec.gov.br</a:t>
          </a:r>
          <a:endParaRPr lang="pt-BR" sz="1000" kern="1200" dirty="0"/>
        </a:p>
      </dsp:txBody>
      <dsp:txXfrm>
        <a:off x="3798390" y="2206927"/>
        <a:ext cx="2022348" cy="12556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CD244-4FFF-4761-A778-CF49D5C43041}">
      <dsp:nvSpPr>
        <dsp:cNvPr id="0" name=""/>
        <dsp:cNvSpPr/>
      </dsp:nvSpPr>
      <dsp:spPr>
        <a:xfrm>
          <a:off x="1765" y="964555"/>
          <a:ext cx="1906529" cy="953264"/>
        </a:xfrm>
        <a:prstGeom prst="rect">
          <a:avLst/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>
              <a:latin typeface="Arial"/>
            </a:rPr>
            <a:t>Alfabetização</a:t>
          </a:r>
          <a:endParaRPr lang="pt-BR" sz="2400" kern="1200"/>
        </a:p>
      </dsp:txBody>
      <dsp:txXfrm>
        <a:off x="1765" y="964555"/>
        <a:ext cx="1906529" cy="953264"/>
      </dsp:txXfrm>
    </dsp:sp>
    <dsp:sp modelId="{BF923198-8C33-4E9F-ACCE-39B82FFDBAE7}">
      <dsp:nvSpPr>
        <dsp:cNvPr id="0" name=""/>
        <dsp:cNvSpPr/>
      </dsp:nvSpPr>
      <dsp:spPr>
        <a:xfrm>
          <a:off x="2308666" y="964555"/>
          <a:ext cx="1906529" cy="953264"/>
        </a:xfrm>
        <a:prstGeom prst="rect">
          <a:avLst/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>
              <a:latin typeface="Arial"/>
            </a:rPr>
            <a:t>Elevação de escolaridade</a:t>
          </a:r>
          <a:endParaRPr lang="pt-BR" sz="2400" kern="1200"/>
        </a:p>
      </dsp:txBody>
      <dsp:txXfrm>
        <a:off x="2308666" y="964555"/>
        <a:ext cx="1906529" cy="953264"/>
      </dsp:txXfrm>
    </dsp:sp>
    <dsp:sp modelId="{518B4B81-1D8A-43B4-81DB-B3DE13E1C03F}">
      <dsp:nvSpPr>
        <dsp:cNvPr id="0" name=""/>
        <dsp:cNvSpPr/>
      </dsp:nvSpPr>
      <dsp:spPr>
        <a:xfrm>
          <a:off x="4615567" y="964555"/>
          <a:ext cx="2210335" cy="1057123"/>
        </a:xfrm>
        <a:prstGeom prst="rect">
          <a:avLst/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Arial"/>
            </a:rPr>
            <a:t>EJA integrada à </a:t>
          </a:r>
          <a:r>
            <a:rPr lang="pt-BR" sz="2400" kern="1200" dirty="0">
              <a:latin typeface="+mn-lt"/>
            </a:rPr>
            <a:t>Educação </a:t>
          </a:r>
          <a:r>
            <a:rPr lang="pt-BR" sz="2400" kern="1200" dirty="0">
              <a:latin typeface="Arial"/>
            </a:rPr>
            <a:t>Profissional</a:t>
          </a:r>
          <a:endParaRPr lang="pt-BR" sz="2400" kern="1200" dirty="0"/>
        </a:p>
      </dsp:txBody>
      <dsp:txXfrm>
        <a:off x="4615567" y="964555"/>
        <a:ext cx="2210335" cy="1057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454809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1454809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4260503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A7B4DA-CFA3-4FD0-AAA4-00C35D91A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1A5572-ED4E-4199-AE79-C6E191C30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5E5143-2CBC-4558-A71E-E82CD1DB7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DCC40-47C0-4C54-B17F-D16CBB21138C}" type="datetime1">
              <a:rPr lang="pt-BR" smtClean="0"/>
              <a:t>12/06/2023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C921DC-85CF-499E-8389-06383D909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1709C9-0EC0-4B83-83D2-836D394E6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2199-E0DE-4275-B98F-23C16A1600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1365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77739AD-D6CA-4274-AA92-863F2C2500CA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3539B30A-27D6-4E89-8D6E-B8A27C6DAF66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AD7210EA-C84E-4125-858C-F9BCEF25D609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AF1D2BC-95D3-4704-A777-7F12C2F4101D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F0CEAFF-2C21-4A8C-A243-9B81BF1E4760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9731673-3E7D-4C38-871D-FDE2BB0FF670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1ED17B90-F764-402A-A6DE-2A5426007D0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5D5E3D8-CE26-4902-A1D0-2955A94D9A8D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0C12AEA8-31E8-41C0-9C15-49ECB6247959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360000" y="744575"/>
            <a:ext cx="84240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360000" y="2834125"/>
            <a:ext cx="84240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425B827-AD25-43B8-8089-7311234F88FA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E72EC25-DE7B-4789-BF96-FD24384CCCB9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0BEF326-A135-4B5C-AC50-4FA2C6EFDBE6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60000" y="1152475"/>
            <a:ext cx="82440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pt-BR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‹nº›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68218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0000" y="1152475"/>
            <a:ext cx="82440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●"/>
              <a:defRPr sz="18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7" r:id="rId8"/>
    <p:sldLayoutId id="2147483692" r:id="rId9"/>
    <p:sldLayoutId id="214748369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113">
          <p15:clr>
            <a:srgbClr val="EA4335"/>
          </p15:clr>
        </p15:guide>
        <p15:guide id="3" pos="227">
          <p15:clr>
            <a:srgbClr val="EA4335"/>
          </p15:clr>
        </p15:guide>
        <p15:guide id="4" pos="340">
          <p15:clr>
            <a:srgbClr val="EA4335"/>
          </p15:clr>
        </p15:guide>
        <p15:guide id="5" pos="5647">
          <p15:clr>
            <a:srgbClr val="EA4335"/>
          </p15:clr>
        </p15:guide>
        <p15:guide id="6" pos="5533">
          <p15:clr>
            <a:srgbClr val="EA4335"/>
          </p15:clr>
        </p15:guide>
        <p15:guide id="7" pos="5420">
          <p15:clr>
            <a:srgbClr val="EA4335"/>
          </p15:clr>
        </p15:guide>
        <p15:guide id="8" orient="horz" pos="1620">
          <p15:clr>
            <a:srgbClr val="EA4335"/>
          </p15:clr>
        </p15:guide>
        <p15:guide id="9" orient="horz" pos="113">
          <p15:clr>
            <a:srgbClr val="EA4335"/>
          </p15:clr>
        </p15:guide>
        <p15:guide id="10" orient="horz" pos="227">
          <p15:clr>
            <a:srgbClr val="EA4335"/>
          </p15:clr>
        </p15:guide>
        <p15:guide id="11" orient="horz" pos="340">
          <p15:clr>
            <a:srgbClr val="EA4335"/>
          </p15:clr>
        </p15:guide>
        <p15:guide id="12" orient="horz" pos="3127">
          <p15:clr>
            <a:srgbClr val="EA4335"/>
          </p15:clr>
        </p15:guide>
        <p15:guide id="13" orient="horz" pos="3014">
          <p15:clr>
            <a:srgbClr val="EA4335"/>
          </p15:clr>
        </p15:guide>
        <p15:guide id="14" orient="horz" pos="2900">
          <p15:clr>
            <a:srgbClr val="EA4335"/>
          </p15:clr>
        </p15:guide>
        <p15:guide id="15" pos="2033">
          <p15:clr>
            <a:srgbClr val="EA4335"/>
          </p15:clr>
        </p15:guide>
        <p15:guide id="16" pos="3727">
          <p15:clr>
            <a:srgbClr val="EA4335"/>
          </p15:clr>
        </p15:guide>
        <p15:guide id="17" orient="horz" pos="1194">
          <p15:clr>
            <a:srgbClr val="EA4335"/>
          </p15:clr>
        </p15:guide>
        <p15:guide id="18" orient="horz" pos="2047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t-BR" sz="36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8472600" y="4784400"/>
            <a:ext cx="491040" cy="17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pt-BR" sz="1000" b="0" strike="noStrike" spc="-1">
                <a:solidFill>
                  <a:srgbClr val="595959"/>
                </a:solidFill>
                <a:latin typeface="Helvetica Neue"/>
                <a:ea typeface="Helvetica Neue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30C8682A-DA0C-42A1-9409-3C56B1AE4472}" type="slidenum">
              <a:rPr lang="pt-BR" sz="1000" b="0" strike="noStrike" spc="-1">
                <a:solidFill>
                  <a:srgbClr val="595959"/>
                </a:solidFill>
                <a:latin typeface="Helvetica Neue"/>
                <a:ea typeface="Helvetica Neue"/>
              </a:rPr>
              <a:t>‹nº›</a:t>
            </a:fld>
            <a:endParaRPr lang="pt-BR" sz="10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56" r:id="rId8"/>
    <p:sldLayoutId id="214748367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39;p35"/>
          <p:cNvPicPr/>
          <p:nvPr/>
        </p:nvPicPr>
        <p:blipFill>
          <a:blip r:embed="rId2"/>
          <a:srcRect l="2443" r="2434"/>
          <a:stretch/>
        </p:blipFill>
        <p:spPr>
          <a:xfrm>
            <a:off x="0" y="156960"/>
            <a:ext cx="5956920" cy="4913280"/>
          </a:xfrm>
          <a:prstGeom prst="rect">
            <a:avLst/>
          </a:prstGeom>
          <a:ln w="0">
            <a:noFill/>
          </a:ln>
        </p:spPr>
      </p:pic>
      <p:pic>
        <p:nvPicPr>
          <p:cNvPr id="157" name="Google Shape;140;p35"/>
          <p:cNvPicPr/>
          <p:nvPr/>
        </p:nvPicPr>
        <p:blipFill>
          <a:blip r:embed="rId3"/>
          <a:stretch/>
        </p:blipFill>
        <p:spPr>
          <a:xfrm>
            <a:off x="4221720" y="3771360"/>
            <a:ext cx="3575520" cy="833760"/>
          </a:xfrm>
          <a:prstGeom prst="rect">
            <a:avLst/>
          </a:prstGeom>
          <a:ln w="0">
            <a:noFill/>
          </a:ln>
        </p:spPr>
      </p:pic>
      <p:sp>
        <p:nvSpPr>
          <p:cNvPr id="158" name="Google Shape;141;p35"/>
          <p:cNvSpPr/>
          <p:nvPr/>
        </p:nvSpPr>
        <p:spPr>
          <a:xfrm>
            <a:off x="5957280" y="286920"/>
            <a:ext cx="3178440" cy="3595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sp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2800" b="0" strike="noStrike" spc="-1">
                <a:solidFill>
                  <a:srgbClr val="434343"/>
                </a:solidFill>
                <a:latin typeface="Raleway Black"/>
                <a:ea typeface="Raleway Black"/>
              </a:rPr>
              <a:t>Secretaria de Educação Continuada, Alfabetização de Jovens e Adultos, Diversidade e Inclusão</a:t>
            </a:r>
            <a:endParaRPr lang="pt-BR" sz="2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8809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E966FC-5218-49D7-89D0-CFC9FAEA6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822961"/>
            <a:ext cx="8178800" cy="38097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t-BR" sz="1500" b="1" dirty="0">
                <a:latin typeface="Bangla MN"/>
                <a:cs typeface="Arial" panose="020B0604020202020204" pitchFamily="34" charset="0"/>
              </a:rPr>
              <a:t>PAR – PEJA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500" dirty="0">
                <a:latin typeface="Bangla MN"/>
                <a:cs typeface="Arial" panose="020B0604020202020204" pitchFamily="34" charset="0"/>
              </a:rPr>
              <a:t>Contato regular com entes federados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500" dirty="0">
                <a:latin typeface="Bangla MN"/>
                <a:cs typeface="Arial" panose="020B0604020202020204" pitchFamily="34" charset="0"/>
              </a:rPr>
              <a:t>Oficina para orientação administrativa e financeira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500" dirty="0">
                <a:latin typeface="Bangla MN"/>
                <a:cs typeface="Arial" panose="020B0604020202020204" pitchFamily="34" charset="0"/>
              </a:rPr>
              <a:t>Estímulo/Diálogo/Apoio nas ações de formação </a:t>
            </a:r>
          </a:p>
          <a:p>
            <a:pPr marL="0" indent="0">
              <a:buNone/>
            </a:pPr>
            <a:endParaRPr lang="pt-BR" sz="1500" dirty="0">
              <a:latin typeface="Bangla MN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1500" dirty="0">
              <a:latin typeface="Bangla MN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t-BR" sz="1500" b="1" dirty="0">
                <a:latin typeface="Bangla MN"/>
                <a:cs typeface="Arial" panose="020B0604020202020204" pitchFamily="34" charset="0"/>
              </a:rPr>
              <a:t>EJA Integrada EPT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500" dirty="0">
                <a:latin typeface="Bangla MN"/>
                <a:cs typeface="Arial" panose="020B0604020202020204" pitchFamily="34" charset="0"/>
              </a:rPr>
              <a:t>Contato regular com </a:t>
            </a:r>
            <a:r>
              <a:rPr lang="pt-BR" sz="1500" dirty="0" err="1">
                <a:latin typeface="Bangla MN"/>
                <a:cs typeface="Arial" panose="020B0604020202020204" pitchFamily="34" charset="0"/>
              </a:rPr>
              <a:t>IFs</a:t>
            </a:r>
            <a:endParaRPr lang="pt-BR" sz="1500" dirty="0">
              <a:latin typeface="Bangla MN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500" dirty="0">
                <a:latin typeface="Bangla MN"/>
                <a:cs typeface="Arial" panose="020B0604020202020204" pitchFamily="34" charset="0"/>
              </a:rPr>
              <a:t>Troca de experiência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500" dirty="0">
                <a:latin typeface="Bangla MN"/>
                <a:cs typeface="Arial" panose="020B0604020202020204" pitchFamily="34" charset="0"/>
              </a:rPr>
              <a:t>Reflexões currículo integrado</a:t>
            </a:r>
          </a:p>
          <a:p>
            <a:pPr marL="0"/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/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08983D06-69DD-B759-3CAF-521D18BE1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145" y="13041"/>
            <a:ext cx="1664529" cy="4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167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AC5158-E12D-4192-9BA1-EF8E8411A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241302"/>
            <a:ext cx="8178800" cy="321479"/>
          </a:xfrm>
        </p:spPr>
        <p:txBody>
          <a:bodyPr>
            <a:normAutofit/>
          </a:bodyPr>
          <a:lstStyle/>
          <a:p>
            <a:r>
              <a:rPr lang="pt-BR" sz="2100" b="1" dirty="0">
                <a:latin typeface="Bangla MN"/>
                <a:cs typeface="Arial" panose="020B0604020202020204" pitchFamily="34" charset="0"/>
              </a:rPr>
              <a:t>Reconstituição da CNAEJA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E966FC-5218-49D7-89D0-CFC9FAEA6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632461"/>
            <a:ext cx="8178800" cy="400026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1500" dirty="0">
                <a:latin typeface="Bangla MN"/>
                <a:cs typeface="Arial" panose="020B0604020202020204" pitchFamily="34" charset="0"/>
              </a:rPr>
              <a:t>Portaria n.º 989 23/05/2023 instituiu a CNAEJA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1500" dirty="0">
              <a:latin typeface="Bangla MN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1500" dirty="0">
                <a:latin typeface="Bangla MN"/>
                <a:cs typeface="Arial" panose="020B0604020202020204" pitchFamily="34" charset="0"/>
              </a:rPr>
              <a:t>Ofícios enviados solicitando as representações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1500" dirty="0">
              <a:latin typeface="Bangla MN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1500" dirty="0">
                <a:latin typeface="Bangla MN"/>
                <a:cs typeface="Arial" panose="020B0604020202020204" pitchFamily="34" charset="0"/>
              </a:rPr>
              <a:t>Reuniões semestrais – junho e novembro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15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.</a:t>
            </a:r>
            <a:r>
              <a:rPr lang="en-US" sz="15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​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575406C5-46EF-64FC-C5DA-294F40DB8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145" y="13041"/>
            <a:ext cx="1664529" cy="4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538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AC5158-E12D-4192-9BA1-EF8E8411A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241301"/>
            <a:ext cx="8178800" cy="444499"/>
          </a:xfrm>
        </p:spPr>
        <p:txBody>
          <a:bodyPr>
            <a:normAutofit/>
          </a:bodyPr>
          <a:lstStyle/>
          <a:p>
            <a:r>
              <a:rPr lang="en-US" sz="2100" b="1" dirty="0" err="1">
                <a:latin typeface="Bangla MN"/>
                <a:ea typeface="Calibri" panose="020F0502020204030204" pitchFamily="34" charset="0"/>
                <a:cs typeface="Calibri"/>
              </a:rPr>
              <a:t>Chamada</a:t>
            </a:r>
            <a:r>
              <a:rPr lang="en-US" sz="2100" b="1" dirty="0">
                <a:latin typeface="Bangla MN"/>
                <a:ea typeface="Calibri" panose="020F0502020204030204" pitchFamily="34" charset="0"/>
                <a:cs typeface="Calibri"/>
              </a:rPr>
              <a:t> </a:t>
            </a:r>
            <a:r>
              <a:rPr lang="en-US" sz="2100" b="1" dirty="0" err="1">
                <a:latin typeface="Bangla MN"/>
                <a:ea typeface="Calibri" panose="020F0502020204030204" pitchFamily="34" charset="0"/>
                <a:cs typeface="Calibri"/>
              </a:rPr>
              <a:t>pública</a:t>
            </a:r>
            <a:r>
              <a:rPr lang="en-US" sz="2100" b="1" dirty="0">
                <a:latin typeface="Bangla MN"/>
                <a:ea typeface="Calibri" panose="020F0502020204030204" pitchFamily="34" charset="0"/>
                <a:cs typeface="Calibri"/>
              </a:rPr>
              <a:t> e </a:t>
            </a:r>
            <a:r>
              <a:rPr lang="en-US" sz="2100" b="1" dirty="0" err="1">
                <a:latin typeface="Bangla MN"/>
                <a:ea typeface="Calibri" panose="020F0502020204030204" pitchFamily="34" charset="0"/>
                <a:cs typeface="Calibri"/>
              </a:rPr>
              <a:t>registro</a:t>
            </a:r>
            <a:r>
              <a:rPr lang="en-US" sz="2100" b="1" dirty="0">
                <a:latin typeface="Bangla MN"/>
                <a:ea typeface="Calibri" panose="020F0502020204030204" pitchFamily="34" charset="0"/>
                <a:cs typeface="Calibri"/>
              </a:rPr>
              <a:t> da </a:t>
            </a:r>
            <a:r>
              <a:rPr lang="en-US" sz="2100" b="1" dirty="0" err="1">
                <a:latin typeface="Bangla MN"/>
                <a:ea typeface="Calibri" panose="020F0502020204030204" pitchFamily="34" charset="0"/>
                <a:cs typeface="Calibri"/>
              </a:rPr>
              <a:t>demanda</a:t>
            </a:r>
            <a:r>
              <a:rPr lang="en-US" sz="2100" b="1" dirty="0">
                <a:latin typeface="Bangla MN"/>
                <a:ea typeface="Calibri" panose="020F0502020204030204" pitchFamily="34" charset="0"/>
                <a:cs typeface="Calibri"/>
              </a:rPr>
              <a:t> </a:t>
            </a:r>
            <a:r>
              <a:rPr lang="en-US" sz="2100" b="1" dirty="0" err="1">
                <a:latin typeface="Bangla MN"/>
                <a:ea typeface="Calibri" panose="020F0502020204030204" pitchFamily="34" charset="0"/>
                <a:cs typeface="Calibri"/>
              </a:rPr>
              <a:t>qualificada</a:t>
            </a:r>
            <a:endParaRPr lang="pt-BR" sz="2100" b="1" dirty="0">
              <a:latin typeface="Bangla MN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E966FC-5218-49D7-89D0-CFC9FAEA6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815341"/>
            <a:ext cx="8178800" cy="3817382"/>
          </a:xfrm>
        </p:spPr>
        <p:txBody>
          <a:bodyPr>
            <a:normAutofit/>
          </a:bodyPr>
          <a:lstStyle/>
          <a:p>
            <a:pPr marL="342900">
              <a:lnSpc>
                <a:spcPct val="150000"/>
              </a:lnSpc>
              <a:buFont typeface="Wingdings,Sans-Serif"/>
              <a:buChar char="Ø"/>
            </a:pPr>
            <a:r>
              <a:rPr lang="pt-BR" sz="1500" dirty="0">
                <a:latin typeface="Bangla MN"/>
                <a:ea typeface="Calibri" panose="020F0502020204030204" pitchFamily="34" charset="0"/>
                <a:cs typeface="Arial" panose="020B0604020202020204" pitchFamily="34" charset="0"/>
              </a:rPr>
              <a:t>Curto prazo: municípios beneficiários do PEJA </a:t>
            </a:r>
          </a:p>
          <a:p>
            <a:pPr marL="685800" lvl="1" indent="-342900">
              <a:lnSpc>
                <a:spcPct val="100000"/>
              </a:lnSpc>
              <a:spcBef>
                <a:spcPts val="0"/>
              </a:spcBef>
              <a:buFont typeface="Wingdings,Sans-Serif"/>
              <a:buChar char="Ø"/>
            </a:pPr>
            <a:r>
              <a:rPr lang="pt-BR" sz="1500" dirty="0">
                <a:latin typeface="Bangla MN"/>
                <a:ea typeface="Calibri" panose="020F0502020204030204" pitchFamily="34" charset="0"/>
                <a:cs typeface="Arial" panose="020B0604020202020204" pitchFamily="34" charset="0"/>
              </a:rPr>
              <a:t>Construção partilhada das estratégias de articulação, comunicação e registro da demanda</a:t>
            </a:r>
          </a:p>
          <a:p>
            <a:pPr marL="685800" lvl="1" indent="-342900">
              <a:lnSpc>
                <a:spcPct val="100000"/>
              </a:lnSpc>
              <a:spcBef>
                <a:spcPts val="0"/>
              </a:spcBef>
              <a:buFont typeface="Wingdings,Sans-Serif"/>
              <a:buChar char="Ø"/>
            </a:pPr>
            <a:r>
              <a:rPr lang="pt-BR" sz="1500" dirty="0">
                <a:latin typeface="Bangla MN"/>
                <a:ea typeface="Calibri" panose="020F0502020204030204" pitchFamily="34" charset="0"/>
                <a:cs typeface="Arial" panose="020B0604020202020204" pitchFamily="34" charset="0"/>
              </a:rPr>
              <a:t>Adaptação sistema para inserção dos dados</a:t>
            </a:r>
          </a:p>
          <a:p>
            <a:pPr marL="685800" lvl="1" indent="-342900">
              <a:lnSpc>
                <a:spcPct val="100000"/>
              </a:lnSpc>
              <a:spcBef>
                <a:spcPts val="0"/>
              </a:spcBef>
              <a:buFont typeface="Wingdings,Sans-Serif"/>
              <a:buChar char="Ø"/>
            </a:pPr>
            <a:r>
              <a:rPr lang="pt-BR" sz="1500" dirty="0">
                <a:latin typeface="Bangla MN"/>
                <a:ea typeface="Calibri" panose="020F0502020204030204" pitchFamily="34" charset="0"/>
                <a:cs typeface="Arial" panose="020B0604020202020204" pitchFamily="34" charset="0"/>
              </a:rPr>
              <a:t>Início articulação intragovernamental (</a:t>
            </a:r>
            <a:r>
              <a:rPr lang="pt-BR" sz="1500" dirty="0" err="1">
                <a:latin typeface="Bangla MN"/>
                <a:ea typeface="Calibri" panose="020F0502020204030204" pitchFamily="34" charset="0"/>
                <a:cs typeface="Arial" panose="020B0604020202020204" pitchFamily="34" charset="0"/>
              </a:rPr>
              <a:t>SeCOM</a:t>
            </a:r>
            <a:r>
              <a:rPr lang="pt-BR" sz="1500" dirty="0">
                <a:latin typeface="Bangla MN"/>
                <a:ea typeface="Calibri" panose="020F0502020204030204" pitchFamily="34" charset="0"/>
                <a:cs typeface="Arial" panose="020B0604020202020204" pitchFamily="34" charset="0"/>
              </a:rPr>
              <a:t>, Diretoria Educação Popular, outros Ministérios)</a:t>
            </a:r>
          </a:p>
          <a:p>
            <a:pPr marL="342900">
              <a:lnSpc>
                <a:spcPct val="110000"/>
              </a:lnSpc>
              <a:buFont typeface="Wingdings,Sans-Serif"/>
              <a:buChar char="Ø"/>
            </a:pPr>
            <a:r>
              <a:rPr lang="pt-BR" sz="1500" dirty="0">
                <a:latin typeface="Bangla MN"/>
                <a:ea typeface="Calibri" panose="020F0502020204030204" pitchFamily="34" charset="0"/>
                <a:cs typeface="Arial" panose="020B0604020202020204" pitchFamily="34" charset="0"/>
              </a:rPr>
              <a:t>Médio prazo:</a:t>
            </a:r>
          </a:p>
          <a:p>
            <a:pPr marL="1371600" lvl="4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1500" dirty="0">
                <a:latin typeface="Bangla MN"/>
                <a:ea typeface="Calibri" panose="020F0502020204030204" pitchFamily="34" charset="0"/>
                <a:cs typeface="Arial" panose="020B0604020202020204" pitchFamily="34" charset="0"/>
              </a:rPr>
              <a:t>1) Secretarias Estaduais de Educação</a:t>
            </a:r>
          </a:p>
          <a:p>
            <a:pPr marL="1371600" lvl="4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1500" dirty="0">
                <a:latin typeface="Bangla MN"/>
                <a:ea typeface="Calibri" panose="020F0502020204030204" pitchFamily="34" charset="0"/>
                <a:cs typeface="Arial" panose="020B0604020202020204" pitchFamily="34" charset="0"/>
              </a:rPr>
              <a:t>2) Captais dos estados</a:t>
            </a:r>
          </a:p>
          <a:p>
            <a:pPr marL="1371600" lvl="4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1500" dirty="0">
                <a:latin typeface="Bangla MN"/>
                <a:ea typeface="Calibri" panose="020F0502020204030204" pitchFamily="34" charset="0"/>
                <a:cs typeface="Arial" panose="020B0604020202020204" pitchFamily="34" charset="0"/>
              </a:rPr>
              <a:t>3) Municípios que não ofertam EJA</a:t>
            </a:r>
          </a:p>
          <a:p>
            <a:pPr marL="342900">
              <a:lnSpc>
                <a:spcPct val="107000"/>
              </a:lnSpc>
              <a:buFont typeface="Wingdings,Sans-Serif"/>
              <a:buChar char="Ø"/>
            </a:pPr>
            <a:endParaRPr lang="pt-BR" sz="1500" dirty="0">
              <a:latin typeface="Bangla MN"/>
              <a:cs typeface="Arial" panose="020B0604020202020204" pitchFamily="34" charset="0"/>
            </a:endParaRPr>
          </a:p>
          <a:p>
            <a:pPr marL="342900">
              <a:lnSpc>
                <a:spcPct val="107000"/>
              </a:lnSpc>
              <a:buFont typeface="Wingdings,Sans-Serif"/>
              <a:buChar char="Ø"/>
            </a:pPr>
            <a:r>
              <a:rPr lang="pt-BR" sz="1500" dirty="0">
                <a:latin typeface="Bangla MN"/>
                <a:cs typeface="Arial" panose="020B0604020202020204" pitchFamily="34" charset="0"/>
              </a:rPr>
              <a:t>Longo prazo: Campanha nacional</a:t>
            </a:r>
          </a:p>
          <a:p>
            <a:pPr marL="342900">
              <a:lnSpc>
                <a:spcPct val="107000"/>
              </a:lnSpc>
              <a:buFont typeface="Wingdings,Sans-Serif"/>
              <a:buChar char="Ø"/>
            </a:pPr>
            <a:endParaRPr lang="pt-BR" sz="1500" dirty="0">
              <a:latin typeface="Bangla MN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pt-BR" sz="1500" dirty="0">
                <a:latin typeface="Bangla MN"/>
                <a:cs typeface="Arial" panose="020B0604020202020204" pitchFamily="34" charset="0"/>
              </a:rPr>
              <a:t>Diálogo com diferentes instâncias e órgãos em curso. Já acordado com Coordenação de Educação Popular da Secretaria de Participação Social da Casa Civil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85800" lvl="1" indent="-342900">
              <a:lnSpc>
                <a:spcPct val="107000"/>
              </a:lnSpc>
              <a:spcBef>
                <a:spcPts val="0"/>
              </a:spcBef>
              <a:buFont typeface="Wingdings,Sans-Serif"/>
              <a:buChar char="Ø"/>
            </a:pP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0C897031-33C4-091E-0D1C-527E101ED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145" y="13041"/>
            <a:ext cx="1664529" cy="4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594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E966FC-5218-49D7-89D0-CFC9FAEA6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815341"/>
            <a:ext cx="8178800" cy="38173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1500" dirty="0">
              <a:solidFill>
                <a:schemeClr val="accent2"/>
              </a:solidFill>
              <a:latin typeface="Calibri"/>
              <a:ea typeface="Calibri" panose="020F0502020204030204" pitchFamily="34" charset="0"/>
              <a:cs typeface="Calibri"/>
            </a:endParaRPr>
          </a:p>
          <a:p>
            <a:pPr marL="0" indent="0">
              <a:buNone/>
            </a:pP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FFCFA77-ED85-1B74-0B17-2191C374422F}"/>
              </a:ext>
            </a:extLst>
          </p:cNvPr>
          <p:cNvSpPr txBox="1"/>
          <p:nvPr/>
        </p:nvSpPr>
        <p:spPr>
          <a:xfrm>
            <a:off x="678180" y="498851"/>
            <a:ext cx="7848600" cy="1794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500" i="1" dirty="0" err="1">
                <a:latin typeface="Calibri"/>
                <a:ea typeface="Calibri" panose="020F0502020204030204" pitchFamily="34" charset="0"/>
                <a:cs typeface="Calibri"/>
              </a:rPr>
              <a:t>Estimular</a:t>
            </a:r>
            <a:r>
              <a:rPr lang="en-US" sz="1500" i="1" dirty="0">
                <a:latin typeface="Calibri"/>
                <a:ea typeface="Calibri" panose="020F0502020204030204" pitchFamily="34" charset="0"/>
                <a:cs typeface="Calibri"/>
              </a:rPr>
              <a:t> a </a:t>
            </a:r>
            <a:r>
              <a:rPr lang="en-US" sz="1500" i="1" dirty="0" err="1">
                <a:latin typeface="Calibri"/>
                <a:ea typeface="Calibri" panose="020F0502020204030204" pitchFamily="34" charset="0"/>
                <a:cs typeface="Calibri"/>
              </a:rPr>
              <a:t>ampliação</a:t>
            </a:r>
            <a:r>
              <a:rPr lang="en-US" sz="1500" i="1" dirty="0">
                <a:latin typeface="Calibri"/>
                <a:ea typeface="Calibri" panose="020F0502020204030204" pitchFamily="34" charset="0"/>
                <a:cs typeface="Calibri"/>
              </a:rPr>
              <a:t> da </a:t>
            </a:r>
            <a:r>
              <a:rPr lang="en-US" sz="1500" i="1" dirty="0" err="1">
                <a:latin typeface="Calibri"/>
                <a:ea typeface="Calibri" panose="020F0502020204030204" pitchFamily="34" charset="0"/>
                <a:cs typeface="Calibri"/>
              </a:rPr>
              <a:t>oferta</a:t>
            </a:r>
            <a:r>
              <a:rPr lang="en-US" sz="1500" i="1" dirty="0">
                <a:latin typeface="Calibri"/>
                <a:ea typeface="Calibri" panose="020F0502020204030204" pitchFamily="34" charset="0"/>
                <a:cs typeface="Calibri"/>
              </a:rPr>
              <a:t> de EJA</a:t>
            </a:r>
            <a:r>
              <a:rPr lang="pt-BR" sz="1500" dirty="0">
                <a:latin typeface="Calibri"/>
                <a:ea typeface="Calibri" panose="020F0502020204030204" pitchFamily="34" charset="0"/>
                <a:cs typeface="Calibri"/>
              </a:rPr>
              <a:t> (Alfabetização, EF e EM),</a:t>
            </a:r>
            <a:r>
              <a:rPr lang="en-US" sz="1500" i="1" dirty="0">
                <a:latin typeface="Calibri"/>
                <a:ea typeface="Calibri" panose="020F0502020204030204" pitchFamily="34" charset="0"/>
                <a:cs typeface="Calibri"/>
              </a:rPr>
              <a:t> no Sistema </a:t>
            </a:r>
            <a:r>
              <a:rPr lang="en-US" sz="1500" i="1" dirty="0" err="1">
                <a:latin typeface="Calibri"/>
                <a:ea typeface="Calibri" panose="020F0502020204030204" pitchFamily="34" charset="0"/>
                <a:cs typeface="Calibri"/>
              </a:rPr>
              <a:t>Prisional</a:t>
            </a:r>
            <a:r>
              <a:rPr lang="en-US" sz="1500" i="1" dirty="0">
                <a:latin typeface="Calibri"/>
                <a:ea typeface="Calibri" panose="020F0502020204030204" pitchFamily="34" charset="0"/>
                <a:cs typeface="Calibri"/>
              </a:rPr>
              <a:t>  (</a:t>
            </a:r>
            <a:r>
              <a:rPr lang="pt-BR" sz="1500" dirty="0">
                <a:latin typeface="Calibri"/>
                <a:ea typeface="Calibri" panose="020F0502020204030204" pitchFamily="34" charset="0"/>
                <a:cs typeface="Calibri"/>
              </a:rPr>
              <a:t>Penitenciárias, Centros de Detenção Provisória - CDP, Hospitais de Custódia e Unidades de Segurança Máxima).</a:t>
            </a:r>
            <a:endParaRPr lang="en-US" sz="1500" i="1" dirty="0">
              <a:latin typeface="Calibri"/>
              <a:ea typeface="Calibri" panose="020F0502020204030204" pitchFamily="34" charset="0"/>
              <a:cs typeface="Calibri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pt-BR" sz="1500" dirty="0">
              <a:latin typeface="Calibri"/>
              <a:ea typeface="Calibri" panose="020F0502020204030204" pitchFamily="34" charset="0"/>
              <a:cs typeface="Calibri"/>
            </a:endParaRP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1500" dirty="0">
                <a:latin typeface="Calibri"/>
                <a:ea typeface="Calibri" panose="020F0502020204030204" pitchFamily="34" charset="0"/>
                <a:cs typeface="Calibri"/>
              </a:rPr>
              <a:t>Estratégias em curso: diálogo SENAPEN, </a:t>
            </a:r>
            <a:r>
              <a:rPr lang="pt-BR" sz="1500" dirty="0" err="1">
                <a:latin typeface="Calibri"/>
                <a:ea typeface="Calibri" panose="020F0502020204030204" pitchFamily="34" charset="0"/>
                <a:cs typeface="Calibri"/>
              </a:rPr>
              <a:t>Ifs</a:t>
            </a:r>
            <a:r>
              <a:rPr lang="pt-BR" sz="1500" dirty="0">
                <a:latin typeface="Calibri"/>
                <a:ea typeface="Calibri" panose="020F0502020204030204" pitchFamily="34" charset="0"/>
                <a:cs typeface="Calibri"/>
              </a:rPr>
              <a:t>, </a:t>
            </a:r>
            <a:r>
              <a:rPr lang="pt-BR" sz="1500" dirty="0" err="1">
                <a:latin typeface="Calibri"/>
                <a:ea typeface="Calibri" panose="020F0502020204030204" pitchFamily="34" charset="0"/>
                <a:cs typeface="Calibri"/>
              </a:rPr>
              <a:t>SeTec</a:t>
            </a:r>
            <a:endParaRPr lang="pt-BR" sz="1500" dirty="0">
              <a:latin typeface="Calibri"/>
              <a:ea typeface="Calibri" panose="020F0502020204030204" pitchFamily="34" charset="0"/>
              <a:cs typeface="Calibri"/>
            </a:endParaRP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500" dirty="0"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8408FC5A-9287-EF17-8828-D4E9EBB95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145" y="13041"/>
            <a:ext cx="1664529" cy="4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36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E966FC-5218-49D7-89D0-CFC9FAEA6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815341"/>
            <a:ext cx="8178800" cy="38173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1500" dirty="0">
              <a:solidFill>
                <a:schemeClr val="accent2"/>
              </a:solidFill>
              <a:latin typeface="Calibri"/>
              <a:ea typeface="Calibri" panose="020F0502020204030204" pitchFamily="34" charset="0"/>
              <a:cs typeface="Calibri"/>
            </a:endParaRPr>
          </a:p>
          <a:p>
            <a:pPr marL="0" indent="0">
              <a:buNone/>
            </a:pP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FFCFA77-ED85-1B74-0B17-2191C374422F}"/>
              </a:ext>
            </a:extLst>
          </p:cNvPr>
          <p:cNvSpPr txBox="1"/>
          <p:nvPr/>
        </p:nvSpPr>
        <p:spPr>
          <a:xfrm>
            <a:off x="678180" y="498851"/>
            <a:ext cx="7848600" cy="4625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Wingdings,Sans-Serif"/>
              <a:buChar char="q"/>
            </a:pPr>
            <a:r>
              <a:rPr lang="pt-BR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Retomar o Programa Nacional do Livro Didático – EJA</a:t>
            </a: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Discutir e conceber a configuração do edital de seleção no âmbito da CNAEJA, considerando a diversidade de possibilidades de produção (didático, literário e recurso digital), considerando:</a:t>
            </a:r>
          </a:p>
          <a:p>
            <a:pPr marL="600075" lvl="1" indent="-257175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Diversidade do público</a:t>
            </a:r>
          </a:p>
          <a:p>
            <a:pPr marL="600075" lvl="1" indent="-257175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Diversidade de possibilidades nos formatos de oferta</a:t>
            </a:r>
          </a:p>
          <a:p>
            <a:pPr marL="600075" lvl="1" indent="-257175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Diversidade territorial</a:t>
            </a:r>
          </a:p>
          <a:p>
            <a:pPr marL="600075" lvl="1" indent="-257175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00075" lvl="1" indent="-257175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Processo em curso a partir de diálogo com Coordenação Geral de Materiais Didáticos (SEB)</a:t>
            </a:r>
          </a:p>
          <a:p>
            <a:pPr marL="942975" lvl="2" indent="-257175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Longo processo</a:t>
            </a:r>
          </a:p>
          <a:p>
            <a:pPr lvl="2">
              <a:lnSpc>
                <a:spcPct val="107000"/>
              </a:lnSpc>
              <a:spcAft>
                <a:spcPts val="600"/>
              </a:spcAft>
            </a:pPr>
            <a:endParaRPr lang="pt-BR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00075" lvl="1" indent="-257175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00075" lvl="1" indent="-257175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Wingdings,Sans-Serif"/>
              <a:buChar char="q"/>
            </a:pPr>
            <a:endParaRPr lang="pt-BR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0762D3D1-9260-4ADF-7ED2-B31254C27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145" y="13041"/>
            <a:ext cx="1664529" cy="4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955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E966FC-5218-49D7-89D0-CFC9FAEA6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815341"/>
            <a:ext cx="8178800" cy="38173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1500" dirty="0">
              <a:solidFill>
                <a:schemeClr val="accent2"/>
              </a:solidFill>
              <a:latin typeface="Calibri"/>
              <a:ea typeface="Calibri" panose="020F0502020204030204" pitchFamily="34" charset="0"/>
              <a:cs typeface="Calibri"/>
            </a:endParaRPr>
          </a:p>
          <a:p>
            <a:pPr marL="0" indent="0">
              <a:buNone/>
            </a:pP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FFCFA77-ED85-1B74-0B17-2191C374422F}"/>
              </a:ext>
            </a:extLst>
          </p:cNvPr>
          <p:cNvSpPr txBox="1"/>
          <p:nvPr/>
        </p:nvSpPr>
        <p:spPr>
          <a:xfrm>
            <a:off x="678180" y="498851"/>
            <a:ext cx="7848600" cy="4625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Wingdings,Sans-Serif"/>
              <a:buChar char="q"/>
            </a:pPr>
            <a:r>
              <a:rPr lang="pt-BR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Retomar o Programa Nacional do Livro Didático – EJA</a:t>
            </a: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Discutir e conceber a configuração do edital de seleção no âmbito da CNAEJA, considerando a diversidade de possibilidades de produção (didático, literário e recurso digital), considerando:</a:t>
            </a:r>
          </a:p>
          <a:p>
            <a:pPr marL="600075" lvl="1" indent="-257175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Diversidade do público</a:t>
            </a:r>
          </a:p>
          <a:p>
            <a:pPr marL="600075" lvl="1" indent="-257175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Diversidade de possibilidades nos formatos de oferta</a:t>
            </a:r>
          </a:p>
          <a:p>
            <a:pPr marL="600075" lvl="1" indent="-257175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Diversidade territorial</a:t>
            </a:r>
          </a:p>
          <a:p>
            <a:pPr marL="600075" lvl="1" indent="-257175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00075" lvl="1" indent="-257175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Processo em curso a partir de diálogo com Coordenação Geral de Materiais Didáticos (SEB)</a:t>
            </a:r>
          </a:p>
          <a:p>
            <a:pPr marL="942975" lvl="2" indent="-257175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Longo processo</a:t>
            </a:r>
          </a:p>
          <a:p>
            <a:pPr lvl="2">
              <a:lnSpc>
                <a:spcPct val="107000"/>
              </a:lnSpc>
              <a:spcAft>
                <a:spcPts val="600"/>
              </a:spcAft>
            </a:pPr>
            <a:endParaRPr lang="pt-BR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00075" lvl="1" indent="-257175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00075" lvl="1" indent="-257175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Wingdings,Sans-Serif"/>
              <a:buChar char="q"/>
            </a:pPr>
            <a:endParaRPr lang="pt-BR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7C307F10-80E3-1821-E186-80F9412BE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145" y="13041"/>
            <a:ext cx="1664529" cy="4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694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AC5158-E12D-4192-9BA1-EF8E8411A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241302"/>
            <a:ext cx="8178800" cy="321479"/>
          </a:xfrm>
        </p:spPr>
        <p:txBody>
          <a:bodyPr>
            <a:normAutofit fontScale="9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Pautas urgentes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E966FC-5218-49D7-89D0-CFC9FAEA6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632460"/>
            <a:ext cx="8178800" cy="4269737"/>
          </a:xfrm>
        </p:spPr>
        <p:txBody>
          <a:bodyPr>
            <a:normAutofit fontScale="25000" lnSpcReduction="20000"/>
          </a:bodyPr>
          <a:lstStyle/>
          <a:p>
            <a:pPr>
              <a:buChar char="•"/>
            </a:pPr>
            <a:endParaRPr lang="pt-BR" sz="3000" dirty="0">
              <a:latin typeface="Bangla MN"/>
              <a:ea typeface="Arial"/>
              <a:cs typeface="Arial" panose="020B0604020202020204" pitchFamily="34" charset="0"/>
            </a:endParaRPr>
          </a:p>
          <a:p>
            <a:pPr>
              <a:buChar char="•"/>
            </a:pPr>
            <a:endParaRPr lang="pt-BR" sz="3000" dirty="0">
              <a:latin typeface="Bangla MN"/>
              <a:ea typeface="Arial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en-US" sz="3000" dirty="0">
              <a:latin typeface="Bangla MN"/>
              <a:ea typeface="Arial"/>
              <a:cs typeface="Arial" panose="020B0604020202020204" pitchFamily="34" charset="0"/>
            </a:endParaRPr>
          </a:p>
          <a:p>
            <a:pPr>
              <a:buChar char="•"/>
            </a:pPr>
            <a:endParaRPr lang="en-US" sz="3000" dirty="0">
              <a:latin typeface="Bangla MN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5600" dirty="0">
                <a:latin typeface="Bangla MN"/>
                <a:ea typeface="Arial"/>
                <a:cs typeface="Arial" panose="020B0604020202020204" pitchFamily="34" charset="0"/>
              </a:rPr>
              <a:t>Revisar o Parecer CNE/CEB nº 6, de 10 de dezembro de 2020 e a Resolução CNE/CEB nº 1, de 28 de maio de 2021, que instituíram as “Diretrizes Operacionais para a Educação de Jovens e Adultos nos aspectos relativos ao seu alinhamento à Política Nacional de Alfabetização (PNA) e à Base Nacional Comum Curricular (BNCC) e Educação de Jovens e Adultos à Distância”.</a:t>
            </a:r>
          </a:p>
          <a:p>
            <a:pPr marL="0" indent="0">
              <a:buNone/>
            </a:pPr>
            <a:endParaRPr lang="pt-BR" sz="5600" dirty="0">
              <a:latin typeface="Bangla MN"/>
              <a:ea typeface="Arial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5600" dirty="0">
                <a:solidFill>
                  <a:srgbClr val="333333"/>
                </a:solidFill>
                <a:effectLst/>
                <a:latin typeface="Bangla MN"/>
                <a:ea typeface="Times New Roman" panose="02020603050405020304" pitchFamily="18" charset="0"/>
                <a:cs typeface="Calibri" panose="020F0502020204030204" pitchFamily="34" charset="0"/>
              </a:rPr>
              <a:t>Portaria MEC Nº 27 (9mar2023) - GT, no âmbito do Ministério da Educação - MEC, com a finalidade de formular estudos preliminares para subsidiar proposta de atualização da legislação de regulamentação do Fundeb.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5600" dirty="0">
              <a:effectLst/>
              <a:latin typeface="Bangla MN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5600" dirty="0">
                <a:latin typeface="Bangla MN"/>
                <a:ea typeface="Calibri" panose="020F0502020204030204" pitchFamily="34" charset="0"/>
                <a:cs typeface="Arial" panose="020B0604020202020204" pitchFamily="34" charset="0"/>
              </a:rPr>
              <a:t>SECADI tem assento – defesa da isonomia do fator de ponderação entre modalidades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pt-BR" sz="5600" dirty="0">
              <a:latin typeface="Bangla MN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pt-BR" sz="5600" dirty="0">
              <a:latin typeface="Bangla MN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5600" dirty="0">
                <a:latin typeface="Bangla MN"/>
                <a:ea typeface="Calibri" panose="020F0502020204030204" pitchFamily="34" charset="0"/>
                <a:cs typeface="Arial" panose="020B0604020202020204" pitchFamily="34" charset="0"/>
              </a:rPr>
              <a:t>Formação de educadoras(es) para atuação na EJA.</a:t>
            </a: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5600" dirty="0">
                <a:latin typeface="Bangla MN"/>
                <a:ea typeface="Calibri" panose="020F0502020204030204" pitchFamily="34" charset="0"/>
                <a:cs typeface="Arial" panose="020B0604020202020204" pitchFamily="34" charset="0"/>
              </a:rPr>
              <a:t>Compor no desenho da política para EJA a Formação Continuada de Profissionais da Educação para atuação na EJA, considerando a diversidade do público e dos contextos de oferta da modalidade;</a:t>
            </a: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5600" dirty="0">
                <a:latin typeface="Bangla MN"/>
                <a:ea typeface="Calibri" panose="020F0502020204030204" pitchFamily="34" charset="0"/>
                <a:cs typeface="Arial" panose="020B0604020202020204" pitchFamily="34" charset="0"/>
              </a:rPr>
              <a:t>Estimular o diálogo entre redes de ensino, comunidade escolar, universidades e Institutos Federais;</a:t>
            </a:r>
            <a:endParaRPr lang="pt-BR" sz="3000" dirty="0">
              <a:latin typeface="Bangla MN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endParaRPr lang="pt-BR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pt-BR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Char char="•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15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.</a:t>
            </a:r>
            <a:r>
              <a:rPr lang="en-US" sz="15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​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1D021FF2-BAFB-5161-39DD-210C02D80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145" y="13041"/>
            <a:ext cx="1664529" cy="4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451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0;p37"/>
          <p:cNvPicPr/>
          <p:nvPr/>
        </p:nvPicPr>
        <p:blipFill>
          <a:blip r:embed="rId2"/>
          <a:srcRect l="2443" r="2434"/>
          <a:stretch/>
        </p:blipFill>
        <p:spPr>
          <a:xfrm>
            <a:off x="2392920" y="3552120"/>
            <a:ext cx="1590120" cy="1311480"/>
          </a:xfrm>
          <a:prstGeom prst="rect">
            <a:avLst/>
          </a:prstGeom>
          <a:ln w="0">
            <a:noFill/>
          </a:ln>
        </p:spPr>
      </p:pic>
      <p:pic>
        <p:nvPicPr>
          <p:cNvPr id="160" name="Google Shape;151;p37"/>
          <p:cNvPicPr/>
          <p:nvPr/>
        </p:nvPicPr>
        <p:blipFill>
          <a:blip r:embed="rId3"/>
          <a:stretch/>
        </p:blipFill>
        <p:spPr>
          <a:xfrm>
            <a:off x="4221720" y="3771360"/>
            <a:ext cx="3575520" cy="833760"/>
          </a:xfrm>
          <a:prstGeom prst="rect">
            <a:avLst/>
          </a:prstGeom>
          <a:ln w="0">
            <a:noFill/>
          </a:ln>
        </p:spPr>
      </p:pic>
      <p:sp>
        <p:nvSpPr>
          <p:cNvPr id="161" name="Google Shape;152;p37"/>
          <p:cNvSpPr/>
          <p:nvPr/>
        </p:nvSpPr>
        <p:spPr>
          <a:xfrm>
            <a:off x="686880" y="1185480"/>
            <a:ext cx="8277120" cy="169277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91440" rIns="91440" bIns="91440" anchor="t">
            <a:spAutoFit/>
          </a:bodyPr>
          <a:lstStyle/>
          <a:p>
            <a:pPr algn="ctr">
              <a:tabLst>
                <a:tab pos="0" algn="l"/>
              </a:tabLst>
            </a:pPr>
            <a:r>
              <a:rPr lang="pt-BR" sz="2800" b="1" spc="-1" dirty="0">
                <a:solidFill>
                  <a:srgbClr val="0043B7"/>
                </a:solidFill>
                <a:latin typeface="Segoe UI"/>
                <a:ea typeface="Raleway"/>
                <a:cs typeface="Segoe UI"/>
              </a:rPr>
              <a:t>Diretoria de Política de </a:t>
            </a:r>
            <a:endParaRPr lang="en-US" sz="2800" spc="-1" dirty="0">
              <a:solidFill>
                <a:srgbClr val="0043B7"/>
              </a:solidFill>
              <a:latin typeface="Segoe UI"/>
              <a:ea typeface="Raleway"/>
              <a:cs typeface="Segoe UI"/>
            </a:endParaRPr>
          </a:p>
          <a:p>
            <a:pPr algn="ctr">
              <a:tabLst>
                <a:tab pos="0" algn="l"/>
              </a:tabLst>
            </a:pPr>
            <a:r>
              <a:rPr lang="pt-BR" sz="2800" b="1" spc="-1" dirty="0">
                <a:solidFill>
                  <a:srgbClr val="0043B7"/>
                </a:solidFill>
                <a:latin typeface="Segoe UI"/>
                <a:ea typeface="Raleway"/>
                <a:cs typeface="Segoe UI"/>
              </a:rPr>
              <a:t>Alfabetização e Educação de Jovens e Adultos </a:t>
            </a:r>
            <a:endParaRPr lang="pt-BR" dirty="0"/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endParaRPr lang="pt-BR" b="0" strike="noStrike" spc="-1" dirty="0">
              <a:latin typeface="Raleway"/>
            </a:endParaRPr>
          </a:p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endParaRPr lang="pt-BR" sz="2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3276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5F6972-A739-7F79-91E7-299C59367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145" y="13041"/>
            <a:ext cx="1664529" cy="4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7F05E54-87B6-6EC8-E6A3-903C848996A2}"/>
              </a:ext>
            </a:extLst>
          </p:cNvPr>
          <p:cNvSpPr txBox="1">
            <a:spLocks/>
          </p:cNvSpPr>
          <p:nvPr/>
        </p:nvSpPr>
        <p:spPr>
          <a:xfrm rot="-10800000" flipV="1">
            <a:off x="2422676" y="1820016"/>
            <a:ext cx="4298648" cy="1680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2400" b="1">
              <a:ea typeface="Calibri Light"/>
              <a:cs typeface="Calibri Light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C794BC3-406F-18C1-47AA-693CDCC5BACF}"/>
              </a:ext>
            </a:extLst>
          </p:cNvPr>
          <p:cNvSpPr txBox="1"/>
          <p:nvPr/>
        </p:nvSpPr>
        <p:spPr>
          <a:xfrm>
            <a:off x="443550" y="73386"/>
            <a:ext cx="6926240" cy="11412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400" b="1" dirty="0">
                <a:solidFill>
                  <a:srgbClr val="0043B7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Organograma da Diretoria de Alfabetização e Educação de Jovens e Adultos – DPAEJA</a:t>
            </a:r>
            <a:endParaRPr lang="pt-BR" sz="2000" dirty="0">
              <a:solidFill>
                <a:srgbClr val="0043B7"/>
              </a:solidFill>
              <a:uFill>
                <a:solidFill>
                  <a:srgbClr val="000000"/>
                </a:solidFill>
              </a:uFill>
              <a:latin typeface="Helvetica Neue" panose="020B060402020202020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1FA1777-EBF5-00AC-1E2D-6094F8594081}"/>
              </a:ext>
            </a:extLst>
          </p:cNvPr>
          <p:cNvCxnSpPr/>
          <p:nvPr/>
        </p:nvCxnSpPr>
        <p:spPr>
          <a:xfrm flipV="1">
            <a:off x="443550" y="1475285"/>
            <a:ext cx="9137276" cy="26893"/>
          </a:xfrm>
          <a:prstGeom prst="straightConnector1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E6EDE5D-6EC8-FFB2-F9EB-9E0A54D96A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9396013"/>
              </p:ext>
            </p:extLst>
          </p:nvPr>
        </p:nvGraphicFramePr>
        <p:xfrm>
          <a:off x="1591733" y="1475285"/>
          <a:ext cx="6818489" cy="3503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86248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>
            <a:extLst>
              <a:ext uri="{FF2B5EF4-FFF2-40B4-BE49-F238E27FC236}">
                <a16:creationId xmlns:a16="http://schemas.microsoft.com/office/drawing/2014/main" id="{D28388BE-7BD2-A5C2-AEEA-051E5561237C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11150" y="2151063"/>
            <a:ext cx="8521700" cy="84137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5" name="Imagem 3" descr="Forma, Retângulo&#10;&#10;Descrição gerada automaticamente">
            <a:extLst>
              <a:ext uri="{FF2B5EF4-FFF2-40B4-BE49-F238E27FC236}">
                <a16:creationId xmlns:a16="http://schemas.microsoft.com/office/drawing/2014/main" id="{89B18E11-593F-1471-1B8C-7235BCADE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Google Shape;120;p4">
            <a:extLst>
              <a:ext uri="{FF2B5EF4-FFF2-40B4-BE49-F238E27FC236}">
                <a16:creationId xmlns:a16="http://schemas.microsoft.com/office/drawing/2014/main" id="{EF38FDE7-4BBF-6FCD-6874-036D0FE10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14338"/>
            <a:ext cx="7689850" cy="73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t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4800"/>
            </a:pPr>
            <a:r>
              <a:rPr lang="pt-BR" altLang="pt-BR" sz="3600">
                <a:solidFill>
                  <a:schemeClr val="bg1"/>
                </a:solidFill>
                <a:latin typeface="Raleway Black"/>
                <a:cs typeface="Arial"/>
                <a:sym typeface="Raleway Black" panose="020B0604020202020204" pitchFamily="2" charset="0"/>
              </a:rPr>
              <a:t>Princípios da Política para EJA</a:t>
            </a:r>
            <a:endParaRPr lang="pt-BR" altLang="pt-BR" sz="3600" err="1">
              <a:solidFill>
                <a:schemeClr val="bg1"/>
              </a:solidFill>
              <a:latin typeface="Raleway Black" panose="020B0604020202020204" pitchFamily="2" charset="0"/>
              <a:sym typeface="Raleway Black" panose="020B0604020202020204" pitchFamily="2" charset="0"/>
            </a:endParaRPr>
          </a:p>
        </p:txBody>
      </p:sp>
      <p:sp>
        <p:nvSpPr>
          <p:cNvPr id="8197" name="Google Shape;121;p4">
            <a:extLst>
              <a:ext uri="{FF2B5EF4-FFF2-40B4-BE49-F238E27FC236}">
                <a16:creationId xmlns:a16="http://schemas.microsoft.com/office/drawing/2014/main" id="{53927B38-0AF1-F177-5115-67D578225CCC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761370" y="1152971"/>
            <a:ext cx="7392030" cy="378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anchor="t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sz="1800">
                <a:solidFill>
                  <a:schemeClr val="bg1"/>
                </a:solidFill>
                <a:latin typeface="Arial"/>
                <a:cs typeface="Arial"/>
              </a:rPr>
              <a:t>As Diretrizes Curriculares da Educação de Jovens e Adultos (Brasil, 2000) preconizam o processo permanente de </a:t>
            </a:r>
            <a:r>
              <a:rPr lang="pt-BR" sz="1800" b="1">
                <a:solidFill>
                  <a:schemeClr val="bg1"/>
                </a:solidFill>
                <a:latin typeface="Arial"/>
                <a:cs typeface="Arial"/>
              </a:rPr>
              <a:t>educação e aprendizagem ao longo da vida</a:t>
            </a:r>
            <a:r>
              <a:rPr lang="pt-BR" sz="18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800" b="1">
                <a:solidFill>
                  <a:schemeClr val="bg1"/>
                </a:solidFill>
                <a:latin typeface="Arial"/>
                <a:cs typeface="Arial"/>
              </a:rPr>
              <a:t>para todas as pessoas</a:t>
            </a:r>
            <a:r>
              <a:rPr lang="pt-BR" sz="1800">
                <a:solidFill>
                  <a:schemeClr val="bg1"/>
                </a:solidFill>
                <a:latin typeface="Arial"/>
                <a:cs typeface="Arial"/>
              </a:rPr>
              <a:t>, superando a função de suprir ou recompensar a escolaridade não realizada, conforme constava na legislação anterior (LDB nº 5.691/71). </a:t>
            </a:r>
          </a:p>
          <a:p>
            <a:pPr algn="just" eaLnBrk="1" hangingPunct="1"/>
            <a:endParaRPr lang="pt-BR" sz="1800">
              <a:solidFill>
                <a:schemeClr val="bg1"/>
              </a:solidFill>
              <a:latin typeface="Arial"/>
              <a:cs typeface="Arial"/>
            </a:endParaRPr>
          </a:p>
          <a:p>
            <a:pPr algn="just" eaLnBrk="1" hangingPunct="1"/>
            <a:r>
              <a:rPr lang="pt-BR" sz="1800">
                <a:solidFill>
                  <a:schemeClr val="bg1"/>
                </a:solidFill>
                <a:latin typeface="Arial"/>
                <a:cs typeface="Arial"/>
              </a:rPr>
              <a:t>As </a:t>
            </a:r>
            <a:r>
              <a:rPr lang="pt-BR" sz="1800" b="1">
                <a:solidFill>
                  <a:schemeClr val="bg1"/>
                </a:solidFill>
                <a:latin typeface="Arial"/>
                <a:cs typeface="Arial"/>
              </a:rPr>
              <a:t>funções reparadora, equalizadora e qualificadora</a:t>
            </a:r>
            <a:r>
              <a:rPr lang="pt-BR" sz="1800">
                <a:solidFill>
                  <a:schemeClr val="bg1"/>
                </a:solidFill>
                <a:latin typeface="Arial"/>
                <a:cs typeface="Arial"/>
              </a:rPr>
              <a:t>, respectivamente, devem resgatar o direito à escolarização; garantir condições de acesso e permanência; e promover aprendizagens permanentes.</a:t>
            </a:r>
            <a:endParaRPr lang="en-US">
              <a:solidFill>
                <a:schemeClr val="bg1"/>
              </a:solidFill>
            </a:endParaRPr>
          </a:p>
          <a:p>
            <a:pPr marL="285750" indent="-285750" algn="just">
              <a:buFont typeface="Calibri" panose="020B0604020202020204" pitchFamily="34" charset="0"/>
              <a:buChar char="-"/>
            </a:pPr>
            <a:endParaRPr lang="pt-BR" altLang="pt-BR" sz="1800">
              <a:solidFill>
                <a:schemeClr val="bg1"/>
              </a:solidFill>
              <a:latin typeface="Raleway Medium" panose="020B0604020202020204" pitchFamily="2" charset="0"/>
            </a:endParaRPr>
          </a:p>
          <a:p>
            <a:pPr marL="285750" indent="-285750" algn="just">
              <a:buFont typeface="Calibri" panose="020B0604020202020204" pitchFamily="34" charset="0"/>
              <a:buChar char="-"/>
            </a:pPr>
            <a:endParaRPr lang="pt-BR" altLang="pt-BR" sz="1800">
              <a:solidFill>
                <a:schemeClr val="bg1"/>
              </a:solidFill>
              <a:latin typeface="Raleway Medium" panose="020B0604020202020204" pitchFamily="2" charset="0"/>
            </a:endParaRPr>
          </a:p>
          <a:p>
            <a:pPr marL="285750" indent="-285750" algn="just">
              <a:buFont typeface="Calibri" panose="020B0604020202020204" pitchFamily="34" charset="0"/>
              <a:buChar char="-"/>
            </a:pPr>
            <a:endParaRPr lang="pt-BR" altLang="pt-BR" sz="1800">
              <a:solidFill>
                <a:schemeClr val="bg1"/>
              </a:solidFill>
              <a:latin typeface="Raleway Medium" panose="020B0604020202020204" pitchFamily="2" charset="0"/>
            </a:endParaRPr>
          </a:p>
        </p:txBody>
      </p:sp>
      <p:pic>
        <p:nvPicPr>
          <p:cNvPr id="5" name="Imagem 4" descr="Uma imagem contendo Padrão do plano de fundo&#10;&#10;Descrição gerada automaticamente">
            <a:extLst>
              <a:ext uri="{FF2B5EF4-FFF2-40B4-BE49-F238E27FC236}">
                <a16:creationId xmlns:a16="http://schemas.microsoft.com/office/drawing/2014/main" id="{54793993-D40B-2D61-0516-BC18E2F4E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" y="-3175"/>
            <a:ext cx="9140299" cy="51435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2077A2E2-8A1E-058E-B701-6CDF6C63227F}"/>
              </a:ext>
            </a:extLst>
          </p:cNvPr>
          <p:cNvSpPr txBox="1"/>
          <p:nvPr/>
        </p:nvSpPr>
        <p:spPr>
          <a:xfrm>
            <a:off x="492368" y="1694396"/>
            <a:ext cx="7805855" cy="20313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 eaLnBrk="1" hangingPunct="1"/>
            <a:r>
              <a:rPr lang="pt-BR" dirty="0">
                <a:solidFill>
                  <a:schemeClr val="accent2"/>
                </a:solidFill>
                <a:latin typeface="Calibri"/>
                <a:cs typeface="Arial"/>
              </a:rPr>
              <a:t>A Lei</a:t>
            </a:r>
            <a:r>
              <a:rPr lang="pt-BR" sz="1400" dirty="0">
                <a:solidFill>
                  <a:schemeClr val="accent2"/>
                </a:solidFill>
                <a:latin typeface="Calibri"/>
                <a:cs typeface="Arial"/>
              </a:rPr>
              <a:t> </a:t>
            </a:r>
            <a:r>
              <a:rPr lang="pt-BR" dirty="0">
                <a:solidFill>
                  <a:schemeClr val="accent2"/>
                </a:solidFill>
                <a:latin typeface="Calibri"/>
                <a:cs typeface="Arial"/>
              </a:rPr>
              <a:t>de Diretrizes e Bases da Educação, Lei nº 9.394, de 20 de dezembro de 1996, e as Diretrizes</a:t>
            </a:r>
            <a:r>
              <a:rPr lang="pt-BR" sz="1400" dirty="0">
                <a:solidFill>
                  <a:schemeClr val="accent2"/>
                </a:solidFill>
                <a:latin typeface="Calibri"/>
                <a:cs typeface="Arial"/>
              </a:rPr>
              <a:t> Curriculares da Educação de Jovens e Adultos (Brasil, 2000) preconizam o processo permanente de </a:t>
            </a:r>
            <a:r>
              <a:rPr lang="pt-BR" sz="1400" b="1" dirty="0">
                <a:solidFill>
                  <a:schemeClr val="accent2"/>
                </a:solidFill>
                <a:latin typeface="Calibri"/>
                <a:cs typeface="Arial"/>
              </a:rPr>
              <a:t>educação e aprendizagem ao longo da vida</a:t>
            </a:r>
            <a:r>
              <a:rPr lang="pt-BR" sz="1400" dirty="0">
                <a:solidFill>
                  <a:schemeClr val="accent2"/>
                </a:solidFill>
                <a:latin typeface="Calibri"/>
                <a:cs typeface="Arial"/>
              </a:rPr>
              <a:t> </a:t>
            </a:r>
            <a:r>
              <a:rPr lang="pt-BR" sz="1400" b="1" dirty="0">
                <a:solidFill>
                  <a:schemeClr val="accent2"/>
                </a:solidFill>
                <a:latin typeface="Calibri"/>
                <a:cs typeface="Arial"/>
              </a:rPr>
              <a:t>para todas as pessoas</a:t>
            </a:r>
            <a:r>
              <a:rPr lang="pt-BR" sz="1400" dirty="0">
                <a:solidFill>
                  <a:schemeClr val="accent2"/>
                </a:solidFill>
                <a:latin typeface="Calibri"/>
                <a:cs typeface="Arial"/>
              </a:rPr>
              <a:t>, superando a função de suprir ou recompensar a escolaridade não realizada, conforme constava na legislação anterior (LDB nº 5.691/71).</a:t>
            </a:r>
            <a:r>
              <a:rPr lang="pt-BR" dirty="0">
                <a:solidFill>
                  <a:schemeClr val="accent2"/>
                </a:solidFill>
                <a:latin typeface="Calibri"/>
                <a:cs typeface="Arial"/>
              </a:rPr>
              <a:t> </a:t>
            </a:r>
            <a:endParaRPr lang="pt-BR" sz="1400" dirty="0">
              <a:solidFill>
                <a:schemeClr val="accent2"/>
              </a:solidFill>
              <a:latin typeface="Calibri"/>
              <a:cs typeface="Arial"/>
            </a:endParaRPr>
          </a:p>
          <a:p>
            <a:pPr algn="just" eaLnBrk="1" hangingPunct="1"/>
            <a:r>
              <a:rPr lang="pt-BR" sz="1400" dirty="0">
                <a:solidFill>
                  <a:schemeClr val="accent2"/>
                </a:solidFill>
                <a:latin typeface="Calibri"/>
                <a:cs typeface="Arial"/>
              </a:rPr>
              <a:t>As </a:t>
            </a:r>
            <a:r>
              <a:rPr lang="pt-BR" sz="1400" b="1" dirty="0">
                <a:solidFill>
                  <a:schemeClr val="accent2"/>
                </a:solidFill>
                <a:latin typeface="Calibri"/>
                <a:cs typeface="Arial"/>
              </a:rPr>
              <a:t>funções reparadora, equalizadora e qualificadora</a:t>
            </a:r>
            <a:r>
              <a:rPr lang="pt-BR" sz="1400" dirty="0">
                <a:solidFill>
                  <a:schemeClr val="accent2"/>
                </a:solidFill>
                <a:latin typeface="Calibri"/>
                <a:cs typeface="Arial"/>
              </a:rPr>
              <a:t>, respectivamente, devem resgatar o direito à </a:t>
            </a:r>
            <a:r>
              <a:rPr lang="pt-BR" sz="1200" dirty="0">
                <a:solidFill>
                  <a:schemeClr val="accent2"/>
                </a:solidFill>
                <a:latin typeface="Calibri"/>
                <a:cs typeface="Arial"/>
              </a:rPr>
              <a:t>escolarização; garantir condições de acesso e permanência; e promover aprendizagens permanentes.</a:t>
            </a:r>
            <a:r>
              <a:rPr lang="pt-BR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(Parecer CNE/CEB nº 11/2000)</a:t>
            </a:r>
            <a:endParaRPr lang="en-US" sz="1200" dirty="0">
              <a:solidFill>
                <a:schemeClr val="accent2"/>
              </a:solidFill>
              <a:latin typeface="Calibri"/>
            </a:endParaRPr>
          </a:p>
          <a:p>
            <a:pPr marL="285750" indent="-285750" algn="just">
              <a:buFont typeface="Calibri" panose="020B0604020202020204" pitchFamily="34" charset="0"/>
              <a:buChar char="-"/>
            </a:pPr>
            <a:endParaRPr lang="pt-BR" altLang="pt-BR" sz="1400" dirty="0">
              <a:solidFill>
                <a:schemeClr val="bg2"/>
              </a:solidFill>
              <a:latin typeface="+mj-lt"/>
            </a:endParaRPr>
          </a:p>
          <a:p>
            <a:pPr marL="285750" indent="-285750" algn="just">
              <a:buFont typeface="Calibri" panose="020B0604020202020204" pitchFamily="34" charset="0"/>
              <a:buChar char="-"/>
            </a:pPr>
            <a:endParaRPr lang="pt-BR" altLang="pt-BR" sz="1400" dirty="0">
              <a:solidFill>
                <a:schemeClr val="bg1"/>
              </a:solidFill>
              <a:latin typeface="Raleway Medium" panose="020B0604020202020204" pitchFamily="2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BDE9F48-8CAD-1C9D-7F6F-BA268B830024}"/>
              </a:ext>
            </a:extLst>
          </p:cNvPr>
          <p:cNvSpPr txBox="1"/>
          <p:nvPr/>
        </p:nvSpPr>
        <p:spPr>
          <a:xfrm>
            <a:off x="492368" y="330760"/>
            <a:ext cx="7149635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sz="2400" b="0" i="0" u="none" strike="noStrike" dirty="0">
                <a:solidFill>
                  <a:schemeClr val="bg2"/>
                </a:solidFill>
                <a:effectLst/>
                <a:latin typeface="Raleway Black"/>
                <a:cs typeface="Arial"/>
              </a:rPr>
              <a:t> </a:t>
            </a:r>
            <a:r>
              <a:rPr lang="pt-BR" sz="2400" dirty="0">
                <a:solidFill>
                  <a:schemeClr val="bg2"/>
                </a:solidFill>
                <a:latin typeface="Raleway Black"/>
                <a:cs typeface="Arial"/>
              </a:rPr>
              <a:t>Princípios da</a:t>
            </a:r>
            <a:r>
              <a:rPr lang="pt-BR" sz="2400" b="0" i="0" u="none" strike="noStrike" dirty="0">
                <a:solidFill>
                  <a:schemeClr val="bg2"/>
                </a:solidFill>
                <a:effectLst/>
                <a:latin typeface="Raleway Black"/>
                <a:cs typeface="Arial"/>
              </a:rPr>
              <a:t> Política </a:t>
            </a:r>
            <a:r>
              <a:rPr lang="pt-BR" sz="2400" dirty="0">
                <a:solidFill>
                  <a:schemeClr val="bg2"/>
                </a:solidFill>
                <a:latin typeface="Raleway Black"/>
                <a:cs typeface="Arial"/>
              </a:rPr>
              <a:t>de Alfabetização e</a:t>
            </a:r>
            <a:r>
              <a:rPr lang="pt-BR" sz="2400" b="0" i="0" u="none" strike="noStrike" dirty="0">
                <a:solidFill>
                  <a:schemeClr val="bg2"/>
                </a:solidFill>
                <a:effectLst/>
                <a:latin typeface="Raleway Black"/>
                <a:cs typeface="Arial"/>
              </a:rPr>
              <a:t> </a:t>
            </a:r>
            <a:r>
              <a:rPr lang="pt-BR" sz="2400" dirty="0">
                <a:solidFill>
                  <a:schemeClr val="bg2"/>
                </a:solidFill>
                <a:latin typeface="Raleway Black"/>
                <a:cs typeface="Arial"/>
              </a:rPr>
              <a:t>Educação de Jovens e Adultos</a:t>
            </a:r>
            <a:r>
              <a:rPr lang="pt-BR" sz="3200" b="0" i="0" dirty="0">
                <a:solidFill>
                  <a:schemeClr val="bg2"/>
                </a:solidFill>
                <a:effectLst/>
                <a:latin typeface="Raleway Black"/>
                <a:cs typeface="Arial"/>
              </a:rPr>
              <a:t>​</a:t>
            </a:r>
            <a:endParaRPr lang="pt-BR" dirty="0">
              <a:solidFill>
                <a:schemeClr val="bg2"/>
              </a:solidFill>
              <a:latin typeface="Raleway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>
            <a:extLst>
              <a:ext uri="{FF2B5EF4-FFF2-40B4-BE49-F238E27FC236}">
                <a16:creationId xmlns:a16="http://schemas.microsoft.com/office/drawing/2014/main" id="{D28388BE-7BD2-A5C2-AEEA-051E5561237C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11150" y="2151063"/>
            <a:ext cx="8521700" cy="84137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5" name="Imagem 3" descr="Forma, Retângulo&#10;&#10;Descrição gerada automaticamente">
            <a:extLst>
              <a:ext uri="{FF2B5EF4-FFF2-40B4-BE49-F238E27FC236}">
                <a16:creationId xmlns:a16="http://schemas.microsoft.com/office/drawing/2014/main" id="{89B18E11-593F-1471-1B8C-7235BCADE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Google Shape;120;p4">
            <a:extLst>
              <a:ext uri="{FF2B5EF4-FFF2-40B4-BE49-F238E27FC236}">
                <a16:creationId xmlns:a16="http://schemas.microsoft.com/office/drawing/2014/main" id="{EF38FDE7-4BBF-6FCD-6874-036D0FE10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14338"/>
            <a:ext cx="7689850" cy="73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t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4800"/>
            </a:pPr>
            <a:r>
              <a:rPr lang="pt-BR" altLang="pt-BR" sz="3600">
                <a:solidFill>
                  <a:schemeClr val="bg1"/>
                </a:solidFill>
                <a:latin typeface="Raleway Black"/>
                <a:cs typeface="Arial"/>
                <a:sym typeface="Raleway Black" panose="020B0604020202020204" pitchFamily="2" charset="0"/>
              </a:rPr>
              <a:t>Princípios da Política para EJA</a:t>
            </a:r>
            <a:endParaRPr lang="pt-BR" altLang="pt-BR" sz="3600" err="1">
              <a:solidFill>
                <a:schemeClr val="bg1"/>
              </a:solidFill>
              <a:latin typeface="Raleway Black" panose="020B0604020202020204" pitchFamily="2" charset="0"/>
              <a:sym typeface="Raleway Black" panose="020B0604020202020204" pitchFamily="2" charset="0"/>
            </a:endParaRPr>
          </a:p>
        </p:txBody>
      </p:sp>
      <p:sp>
        <p:nvSpPr>
          <p:cNvPr id="8197" name="Google Shape;121;p4">
            <a:extLst>
              <a:ext uri="{FF2B5EF4-FFF2-40B4-BE49-F238E27FC236}">
                <a16:creationId xmlns:a16="http://schemas.microsoft.com/office/drawing/2014/main" id="{53927B38-0AF1-F177-5115-67D578225CCC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761370" y="1152971"/>
            <a:ext cx="7392030" cy="378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anchor="t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sz="1800">
                <a:solidFill>
                  <a:schemeClr val="bg1"/>
                </a:solidFill>
                <a:latin typeface="Arial"/>
                <a:cs typeface="Arial"/>
              </a:rPr>
              <a:t>As Diretrizes Curriculares da Educação de Jovens e Adultos (Brasil, 2000) preconizam o processo permanente de </a:t>
            </a:r>
            <a:r>
              <a:rPr lang="pt-BR" sz="1800" b="1">
                <a:solidFill>
                  <a:schemeClr val="bg1"/>
                </a:solidFill>
                <a:latin typeface="Arial"/>
                <a:cs typeface="Arial"/>
              </a:rPr>
              <a:t>educação e aprendizagem ao longo da vida</a:t>
            </a:r>
            <a:r>
              <a:rPr lang="pt-BR" sz="18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800" b="1">
                <a:solidFill>
                  <a:schemeClr val="bg1"/>
                </a:solidFill>
                <a:latin typeface="Arial"/>
                <a:cs typeface="Arial"/>
              </a:rPr>
              <a:t>para todas as pessoas</a:t>
            </a:r>
            <a:r>
              <a:rPr lang="pt-BR" sz="1800">
                <a:solidFill>
                  <a:schemeClr val="bg1"/>
                </a:solidFill>
                <a:latin typeface="Arial"/>
                <a:cs typeface="Arial"/>
              </a:rPr>
              <a:t>, superando a função de suprir ou recompensar a escolaridade não realizada, conforme constava na legislação anterior (LDB nº 5.691/71). </a:t>
            </a:r>
          </a:p>
          <a:p>
            <a:pPr algn="just" eaLnBrk="1" hangingPunct="1"/>
            <a:endParaRPr lang="pt-BR" sz="1800">
              <a:solidFill>
                <a:schemeClr val="bg1"/>
              </a:solidFill>
              <a:latin typeface="Arial"/>
              <a:cs typeface="Arial"/>
            </a:endParaRPr>
          </a:p>
          <a:p>
            <a:pPr algn="just" eaLnBrk="1" hangingPunct="1"/>
            <a:r>
              <a:rPr lang="pt-BR" sz="1800">
                <a:solidFill>
                  <a:schemeClr val="bg1"/>
                </a:solidFill>
                <a:latin typeface="Arial"/>
                <a:cs typeface="Arial"/>
              </a:rPr>
              <a:t>As </a:t>
            </a:r>
            <a:r>
              <a:rPr lang="pt-BR" sz="1800" b="1">
                <a:solidFill>
                  <a:schemeClr val="bg1"/>
                </a:solidFill>
                <a:latin typeface="Arial"/>
                <a:cs typeface="Arial"/>
              </a:rPr>
              <a:t>funções reparadora, equalizadora e qualificadora</a:t>
            </a:r>
            <a:r>
              <a:rPr lang="pt-BR" sz="1800">
                <a:solidFill>
                  <a:schemeClr val="bg1"/>
                </a:solidFill>
                <a:latin typeface="Arial"/>
                <a:cs typeface="Arial"/>
              </a:rPr>
              <a:t>, respectivamente, devem resgatar o direito à escolarização; garantir condições de acesso e permanência; e promover aprendizagens permanentes.</a:t>
            </a:r>
            <a:endParaRPr lang="en-US">
              <a:solidFill>
                <a:schemeClr val="bg1"/>
              </a:solidFill>
            </a:endParaRPr>
          </a:p>
          <a:p>
            <a:pPr marL="285750" indent="-285750" algn="just">
              <a:buFont typeface="Calibri" panose="020B0604020202020204" pitchFamily="34" charset="0"/>
              <a:buChar char="-"/>
            </a:pPr>
            <a:endParaRPr lang="pt-BR" altLang="pt-BR" sz="1800">
              <a:solidFill>
                <a:schemeClr val="bg1"/>
              </a:solidFill>
              <a:latin typeface="Raleway Medium" panose="020B0604020202020204" pitchFamily="2" charset="0"/>
            </a:endParaRPr>
          </a:p>
          <a:p>
            <a:pPr marL="285750" indent="-285750" algn="just">
              <a:buFont typeface="Calibri" panose="020B0604020202020204" pitchFamily="34" charset="0"/>
              <a:buChar char="-"/>
            </a:pPr>
            <a:endParaRPr lang="pt-BR" altLang="pt-BR" sz="1800">
              <a:solidFill>
                <a:schemeClr val="bg1"/>
              </a:solidFill>
              <a:latin typeface="Raleway Medium" panose="020B0604020202020204" pitchFamily="2" charset="0"/>
            </a:endParaRPr>
          </a:p>
          <a:p>
            <a:pPr marL="285750" indent="-285750" algn="just">
              <a:buFont typeface="Calibri" panose="020B0604020202020204" pitchFamily="34" charset="0"/>
              <a:buChar char="-"/>
            </a:pPr>
            <a:endParaRPr lang="pt-BR" altLang="pt-BR" sz="1800">
              <a:solidFill>
                <a:schemeClr val="bg1"/>
              </a:solidFill>
              <a:latin typeface="Raleway Medium" panose="020B0604020202020204" pitchFamily="2" charset="0"/>
            </a:endParaRPr>
          </a:p>
        </p:txBody>
      </p:sp>
      <p:pic>
        <p:nvPicPr>
          <p:cNvPr id="5" name="Imagem 4" descr="Uma imagem contendo Padrão do plano de fundo&#10;&#10;Descrição gerada automaticamente">
            <a:extLst>
              <a:ext uri="{FF2B5EF4-FFF2-40B4-BE49-F238E27FC236}">
                <a16:creationId xmlns:a16="http://schemas.microsoft.com/office/drawing/2014/main" id="{54793993-D40B-2D61-0516-BC18E2F4E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-37924"/>
            <a:ext cx="9140299" cy="51435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2077A2E2-8A1E-058E-B701-6CDF6C63227F}"/>
              </a:ext>
            </a:extLst>
          </p:cNvPr>
          <p:cNvSpPr txBox="1"/>
          <p:nvPr/>
        </p:nvSpPr>
        <p:spPr>
          <a:xfrm>
            <a:off x="554456" y="701366"/>
            <a:ext cx="7805855" cy="8002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altLang="pt-BR" sz="3200" dirty="0">
                <a:solidFill>
                  <a:schemeClr val="bg2"/>
                </a:solidFill>
                <a:latin typeface="Raleway Black"/>
                <a:cs typeface="Arial"/>
                <a:sym typeface="Raleway Black" panose="020B0604020202020204" pitchFamily="2" charset="0"/>
              </a:rPr>
              <a:t> Configuração da Política </a:t>
            </a:r>
            <a:endParaRPr lang="pt-BR" altLang="pt-BR" sz="3200" dirty="0">
              <a:solidFill>
                <a:schemeClr val="bg2"/>
              </a:solidFill>
              <a:latin typeface="Raleway Black" panose="020B0604020202020204" pitchFamily="2" charset="0"/>
              <a:sym typeface="Raleway Black" panose="020B0604020202020204" pitchFamily="2" charset="0"/>
            </a:endParaRPr>
          </a:p>
          <a:p>
            <a:pPr marL="285750" indent="-285750" algn="just">
              <a:buFont typeface="Calibri" panose="020B0604020202020204" pitchFamily="34" charset="0"/>
              <a:buChar char="-"/>
            </a:pPr>
            <a:endParaRPr lang="pt-BR" altLang="pt-BR" sz="1400" dirty="0">
              <a:solidFill>
                <a:schemeClr val="bg1"/>
              </a:solidFill>
              <a:latin typeface="Raleway Medium" panose="020B0604020202020204" pitchFamily="2" charset="0"/>
            </a:endParaRPr>
          </a:p>
        </p:txBody>
      </p:sp>
      <p:graphicFrame>
        <p:nvGraphicFramePr>
          <p:cNvPr id="44" name="Diagrama 44">
            <a:extLst>
              <a:ext uri="{FF2B5EF4-FFF2-40B4-BE49-F238E27FC236}">
                <a16:creationId xmlns:a16="http://schemas.microsoft.com/office/drawing/2014/main" id="{39C40051-7F94-297E-EB76-4928CF1280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517322"/>
              </p:ext>
            </p:extLst>
          </p:nvPr>
        </p:nvGraphicFramePr>
        <p:xfrm>
          <a:off x="666044" y="1439998"/>
          <a:ext cx="6827669" cy="2986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74588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F890993-605E-48C7-5023-40EA57CC0F70}"/>
              </a:ext>
            </a:extLst>
          </p:cNvPr>
          <p:cNvSpPr/>
          <p:nvPr/>
        </p:nvSpPr>
        <p:spPr>
          <a:xfrm>
            <a:off x="409198" y="1248890"/>
            <a:ext cx="5237746" cy="237142"/>
          </a:xfrm>
          <a:prstGeom prst="rect">
            <a:avLst/>
          </a:prstGeom>
          <a:solidFill>
            <a:srgbClr val="004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589003-1680-7F81-5877-B445C677DA97}"/>
              </a:ext>
            </a:extLst>
          </p:cNvPr>
          <p:cNvSpPr/>
          <p:nvPr/>
        </p:nvSpPr>
        <p:spPr>
          <a:xfrm>
            <a:off x="406295" y="3497018"/>
            <a:ext cx="8424000" cy="237142"/>
          </a:xfrm>
          <a:prstGeom prst="rect">
            <a:avLst/>
          </a:prstGeom>
          <a:solidFill>
            <a:srgbClr val="004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F464F3-F039-1A44-2B2C-02C85E8EB818}"/>
              </a:ext>
            </a:extLst>
          </p:cNvPr>
          <p:cNvSpPr txBox="1"/>
          <p:nvPr/>
        </p:nvSpPr>
        <p:spPr>
          <a:xfrm>
            <a:off x="349008" y="893644"/>
            <a:ext cx="873357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 err="1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Contexto</a:t>
            </a:r>
            <a:r>
              <a:rPr lang="en-US" sz="1600" b="1" dirty="0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 da </a:t>
            </a:r>
            <a:r>
              <a:rPr lang="en-US" sz="1600" b="1" dirty="0" err="1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população</a:t>
            </a:r>
            <a:endParaRPr lang="en-US" sz="1600" b="1" dirty="0">
              <a:solidFill>
                <a:schemeClr val="bg2"/>
              </a:solidFill>
              <a:latin typeface="Bangla MN" pitchFamily="2" charset="0"/>
              <a:cs typeface="Bangla MN" pitchFamily="2" charset="0"/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  <a:latin typeface="Bangla MN" pitchFamily="2" charset="0"/>
                <a:cs typeface="Bangla MN" pitchFamily="2" charset="0"/>
              </a:rPr>
              <a:t>E</a:t>
            </a:r>
            <a:r>
              <a:rPr lang="en-BR" dirty="0">
                <a:solidFill>
                  <a:schemeClr val="bg1"/>
                </a:solidFill>
                <a:latin typeface="Bangla MN" pitchFamily="2" charset="0"/>
                <a:cs typeface="Bangla MN" pitchFamily="2" charset="0"/>
              </a:rPr>
              <a:t>m torno de </a:t>
            </a:r>
            <a:r>
              <a:rPr lang="pt-BR" b="1" dirty="0">
                <a:solidFill>
                  <a:schemeClr val="bg1"/>
                </a:solidFill>
                <a:latin typeface="Bangla MN" pitchFamily="2" charset="0"/>
                <a:cs typeface="Bangla MN" pitchFamily="2" charset="0"/>
              </a:rPr>
              <a:t>9,5</a:t>
            </a:r>
            <a:r>
              <a:rPr lang="en-BR" b="1" dirty="0">
                <a:solidFill>
                  <a:schemeClr val="bg1"/>
                </a:solidFill>
                <a:latin typeface="Bangla MN" pitchFamily="2" charset="0"/>
                <a:cs typeface="Bangla MN" pitchFamily="2" charset="0"/>
              </a:rPr>
              <a:t> milhões</a:t>
            </a:r>
            <a:r>
              <a:rPr lang="pt-BR" b="1" dirty="0">
                <a:solidFill>
                  <a:schemeClr val="bg1"/>
                </a:solidFill>
                <a:latin typeface="Bangla MN" pitchFamily="2" charset="0"/>
                <a:cs typeface="Bangla MN" pitchFamily="2" charset="0"/>
              </a:rPr>
              <a:t> de pessoas não alfabetizadas </a:t>
            </a:r>
            <a:r>
              <a:rPr lang="pt-BR" dirty="0">
                <a:solidFill>
                  <a:schemeClr val="bg1"/>
                </a:solidFill>
                <a:latin typeface="Bangla MN" pitchFamily="2" charset="0"/>
                <a:cs typeface="Bangla MN" pitchFamily="2" charset="0"/>
              </a:rPr>
              <a:t>(5,6%) em 2022. </a:t>
            </a:r>
            <a:br>
              <a:rPr lang="pt-BR" dirty="0">
                <a:solidFill>
                  <a:schemeClr val="bg1"/>
                </a:solidFill>
                <a:latin typeface="Bangla MN" pitchFamily="2" charset="0"/>
                <a:cs typeface="Bangla MN" pitchFamily="2" charset="0"/>
              </a:rPr>
            </a:br>
            <a:r>
              <a:rPr lang="pt-BR" dirty="0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Tendência era de redução, </a:t>
            </a:r>
            <a:r>
              <a:rPr lang="pt-BR" b="1" dirty="0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mas nos últimos 3 anos tem estagnado em torno de 5% a 6%</a:t>
            </a:r>
            <a:r>
              <a:rPr lang="pt-BR" dirty="0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pt-BR" dirty="0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Sistema ainda “produz” </a:t>
            </a:r>
            <a:r>
              <a:rPr lang="pt-BR" b="1" dirty="0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50 mil pessoas não alfabetizadas por ano</a:t>
            </a:r>
            <a:r>
              <a:rPr lang="pt-BR" dirty="0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 (0,4%) nas gerações mais novas, para além das que não foram alfabetizadas no passado. </a:t>
            </a:r>
          </a:p>
          <a:p>
            <a:pPr>
              <a:spcAft>
                <a:spcPts val="1200"/>
              </a:spcAft>
            </a:pPr>
            <a:r>
              <a:rPr lang="pt-BR" b="1" dirty="0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Público da EJA: </a:t>
            </a:r>
            <a:r>
              <a:rPr lang="pt-BR" dirty="0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Entre os jovens de 16 anos </a:t>
            </a:r>
            <a:r>
              <a:rPr lang="pt-BR" b="1" dirty="0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18% não concluem o Ensino Fundamental </a:t>
            </a:r>
            <a:r>
              <a:rPr lang="pt-BR" dirty="0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e entre os jovens de 19 anos </a:t>
            </a:r>
            <a:r>
              <a:rPr lang="pt-BR" b="1" dirty="0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30% não concluem o Ensino Médio</a:t>
            </a:r>
            <a:r>
              <a:rPr lang="pt-BR" dirty="0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. </a:t>
            </a:r>
            <a:r>
              <a:rPr lang="pt-BR" dirty="0">
                <a:solidFill>
                  <a:schemeClr val="bg2"/>
                </a:solidFill>
                <a:latin typeface="Bangla MN" pitchFamily="2" charset="0"/>
              </a:rPr>
              <a:t>Ainda temos </a:t>
            </a:r>
            <a:r>
              <a:rPr lang="en-US" b="1" dirty="0" err="1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mais</a:t>
            </a:r>
            <a:r>
              <a:rPr lang="en-US" b="1" dirty="0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 de </a:t>
            </a:r>
            <a:r>
              <a:rPr lang="pt-BR" b="1" dirty="0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80 </a:t>
            </a:r>
            <a:r>
              <a:rPr lang="en-BR" b="1" dirty="0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milhões </a:t>
            </a:r>
            <a:r>
              <a:rPr lang="pt-BR" b="1" dirty="0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de brasileiros </a:t>
            </a:r>
            <a:r>
              <a:rPr lang="en-BR" b="1" dirty="0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sem a educação básica completa</a:t>
            </a:r>
            <a:r>
              <a:rPr lang="en-BR" dirty="0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. </a:t>
            </a:r>
          </a:p>
        </p:txBody>
      </p:sp>
      <p:sp>
        <p:nvSpPr>
          <p:cNvPr id="5" name="Google Shape;100;p23">
            <a:extLst>
              <a:ext uri="{FF2B5EF4-FFF2-40B4-BE49-F238E27FC236}">
                <a16:creationId xmlns:a16="http://schemas.microsoft.com/office/drawing/2014/main" id="{4C2ADFEA-93B3-E0FA-6F0B-30EE22ED2E5F}"/>
              </a:ext>
            </a:extLst>
          </p:cNvPr>
          <p:cNvSpPr txBox="1"/>
          <p:nvPr/>
        </p:nvSpPr>
        <p:spPr>
          <a:xfrm>
            <a:off x="75067" y="113773"/>
            <a:ext cx="9007512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de-DE" sz="2800" b="1" dirty="0">
                <a:solidFill>
                  <a:srgbClr val="0043B7"/>
                </a:solidFill>
                <a:latin typeface="Bangla MN" pitchFamily="2" charset="0"/>
                <a:cs typeface="Bangla MN" pitchFamily="2" charset="0"/>
              </a:rPr>
              <a:t>Cenário atual</a:t>
            </a:r>
            <a:endParaRPr lang="de-DE" sz="1600" b="1" dirty="0">
              <a:solidFill>
                <a:schemeClr val="tx1">
                  <a:lumMod val="75000"/>
                </a:schemeClr>
              </a:solidFill>
              <a:latin typeface="Bangla MN" pitchFamily="2" charset="0"/>
              <a:cs typeface="Bangla M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5F6972-A739-7F79-91E7-299C59367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145" y="13041"/>
            <a:ext cx="1664529" cy="4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F4A7A66-B440-072B-7ED3-10D99D7A488C}"/>
              </a:ext>
            </a:extLst>
          </p:cNvPr>
          <p:cNvSpPr txBox="1"/>
          <p:nvPr/>
        </p:nvSpPr>
        <p:spPr>
          <a:xfrm>
            <a:off x="349008" y="3139108"/>
            <a:ext cx="873357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 err="1">
                <a:solidFill>
                  <a:schemeClr val="bg2"/>
                </a:solidFill>
                <a:latin typeface="Bangla MN" pitchFamily="2" charset="0"/>
              </a:rPr>
              <a:t>Contexto</a:t>
            </a:r>
            <a:r>
              <a:rPr lang="en-US" sz="1600" b="1" dirty="0">
                <a:solidFill>
                  <a:schemeClr val="bg2"/>
                </a:solidFill>
                <a:latin typeface="Bangla MN" pitchFamily="2" charset="0"/>
              </a:rPr>
              <a:t> da EJA</a:t>
            </a:r>
          </a:p>
          <a:p>
            <a:pPr>
              <a:spcAft>
                <a:spcPts val="1200"/>
              </a:spcAft>
            </a:pPr>
            <a:r>
              <a:rPr lang="en-US" dirty="0" err="1">
                <a:solidFill>
                  <a:schemeClr val="bg1"/>
                </a:solidFill>
                <a:latin typeface="Bangla MN" pitchFamily="2" charset="0"/>
              </a:rPr>
              <a:t>Paralelamente</a:t>
            </a:r>
            <a:r>
              <a:rPr lang="en-US" dirty="0">
                <a:solidFill>
                  <a:schemeClr val="bg1"/>
                </a:solidFill>
                <a:latin typeface="Bangla MN" pitchFamily="2" charset="0"/>
              </a:rPr>
              <a:t>, </a:t>
            </a:r>
            <a:r>
              <a:rPr lang="en-US" b="1" dirty="0">
                <a:solidFill>
                  <a:schemeClr val="bg1"/>
                </a:solidFill>
                <a:latin typeface="Bangla MN" pitchFamily="2" charset="0"/>
              </a:rPr>
              <a:t>a </a:t>
            </a:r>
            <a:r>
              <a:rPr lang="en-US" b="1" dirty="0" err="1">
                <a:solidFill>
                  <a:schemeClr val="bg1"/>
                </a:solidFill>
                <a:latin typeface="Bangla MN" pitchFamily="2" charset="0"/>
              </a:rPr>
              <a:t>matrícula</a:t>
            </a:r>
            <a:r>
              <a:rPr lang="en-US" b="1" dirty="0">
                <a:solidFill>
                  <a:schemeClr val="bg1"/>
                </a:solidFill>
                <a:latin typeface="Bangla MN" pitchFamily="2" charset="0"/>
              </a:rPr>
              <a:t> EJA </a:t>
            </a:r>
            <a:r>
              <a:rPr lang="en-US" b="1" dirty="0" err="1">
                <a:solidFill>
                  <a:schemeClr val="bg1"/>
                </a:solidFill>
                <a:latin typeface="Bangla MN" pitchFamily="2" charset="0"/>
              </a:rPr>
              <a:t>caiu</a:t>
            </a:r>
            <a:r>
              <a:rPr lang="en-US" b="1" dirty="0">
                <a:solidFill>
                  <a:schemeClr val="bg1"/>
                </a:solidFill>
                <a:latin typeface="Bangla MN" pitchFamily="2" charset="0"/>
              </a:rPr>
              <a:t> 22% </a:t>
            </a:r>
            <a:r>
              <a:rPr lang="en-US" b="1" dirty="0" err="1">
                <a:solidFill>
                  <a:schemeClr val="bg1"/>
                </a:solidFill>
                <a:latin typeface="Bangla MN" pitchFamily="2" charset="0"/>
              </a:rPr>
              <a:t>em</a:t>
            </a:r>
            <a:r>
              <a:rPr lang="en-US" b="1" dirty="0">
                <a:solidFill>
                  <a:schemeClr val="bg1"/>
                </a:solidFill>
                <a:latin typeface="Bangla MN" pitchFamily="2" charset="0"/>
              </a:rPr>
              <a:t> 4 </a:t>
            </a:r>
            <a:r>
              <a:rPr lang="en-US" b="1" dirty="0" err="1">
                <a:solidFill>
                  <a:schemeClr val="bg1"/>
                </a:solidFill>
                <a:latin typeface="Bangla MN" pitchFamily="2" charset="0"/>
              </a:rPr>
              <a:t>anos</a:t>
            </a:r>
            <a:r>
              <a:rPr lang="en-US" b="1" dirty="0">
                <a:solidFill>
                  <a:schemeClr val="bg1"/>
                </a:solidFill>
                <a:latin typeface="Bangla MN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Bangla MN" pitchFamily="2" charset="0"/>
              </a:rPr>
              <a:t>perdendo</a:t>
            </a:r>
            <a:r>
              <a:rPr lang="en-US" b="1" dirty="0">
                <a:solidFill>
                  <a:schemeClr val="bg1"/>
                </a:solidFill>
                <a:latin typeface="Bangla MN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Bangla MN" pitchFamily="2" charset="0"/>
              </a:rPr>
              <a:t>quase</a:t>
            </a:r>
            <a:r>
              <a:rPr lang="en-US" b="1" dirty="0">
                <a:solidFill>
                  <a:schemeClr val="bg1"/>
                </a:solidFill>
                <a:latin typeface="Bangla MN" pitchFamily="2" charset="0"/>
              </a:rPr>
              <a:t> 800 mil </a:t>
            </a:r>
            <a:r>
              <a:rPr lang="en-US" b="1" dirty="0" err="1">
                <a:solidFill>
                  <a:schemeClr val="bg1"/>
                </a:solidFill>
                <a:latin typeface="Bangla MN" pitchFamily="2" charset="0"/>
              </a:rPr>
              <a:t>vagas</a:t>
            </a:r>
            <a:r>
              <a:rPr lang="en-US" b="1" dirty="0">
                <a:solidFill>
                  <a:schemeClr val="bg1"/>
                </a:solidFill>
                <a:latin typeface="Bangla MN" pitchFamily="2" charset="0"/>
              </a:rPr>
              <a:t> das 3.5 </a:t>
            </a:r>
            <a:r>
              <a:rPr lang="en-US" b="1" dirty="0" err="1">
                <a:solidFill>
                  <a:schemeClr val="bg1"/>
                </a:solidFill>
                <a:latin typeface="Bangla MN" pitchFamily="2" charset="0"/>
              </a:rPr>
              <a:t>milhões</a:t>
            </a:r>
            <a:r>
              <a:rPr lang="en-US" b="1" dirty="0">
                <a:solidFill>
                  <a:schemeClr val="bg1"/>
                </a:solidFill>
                <a:latin typeface="Bangla MN" pitchFamily="2" charset="0"/>
              </a:rPr>
              <a:t> de </a:t>
            </a:r>
            <a:r>
              <a:rPr lang="en-US" b="1" dirty="0" err="1">
                <a:solidFill>
                  <a:schemeClr val="bg1"/>
                </a:solidFill>
                <a:latin typeface="Bangla MN" pitchFamily="2" charset="0"/>
              </a:rPr>
              <a:t>matrículas</a:t>
            </a:r>
            <a:r>
              <a:rPr lang="en-US" dirty="0">
                <a:solidFill>
                  <a:schemeClr val="bg1"/>
                </a:solidFill>
                <a:latin typeface="Bangla MN" pitchFamily="2" charset="0"/>
              </a:rPr>
              <a:t>. </a:t>
            </a:r>
            <a:br>
              <a:rPr lang="en-US" dirty="0">
                <a:solidFill>
                  <a:schemeClr val="bg1"/>
                </a:solidFill>
                <a:latin typeface="Bangla MN" pitchFamily="2" charset="0"/>
              </a:rPr>
            </a:br>
            <a:r>
              <a:rPr lang="en-US" dirty="0">
                <a:solidFill>
                  <a:schemeClr val="bg2"/>
                </a:solidFill>
                <a:latin typeface="Bangla MN" pitchFamily="2" charset="0"/>
              </a:rPr>
              <a:t>As </a:t>
            </a:r>
            <a:r>
              <a:rPr lang="en-US" dirty="0" err="1">
                <a:solidFill>
                  <a:schemeClr val="bg2"/>
                </a:solidFill>
                <a:latin typeface="Bangla MN" pitchFamily="2" charset="0"/>
              </a:rPr>
              <a:t>exceções</a:t>
            </a:r>
            <a:r>
              <a:rPr lang="en-US" dirty="0">
                <a:solidFill>
                  <a:schemeClr val="bg2"/>
                </a:solidFill>
                <a:latin typeface="Bangla MN" pitchFamily="2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Bangla MN" pitchFamily="2" charset="0"/>
              </a:rPr>
              <a:t>são</a:t>
            </a:r>
            <a:r>
              <a:rPr lang="en-US" dirty="0">
                <a:solidFill>
                  <a:schemeClr val="bg2"/>
                </a:solidFill>
                <a:latin typeface="Bangla MN" pitchFamily="2" charset="0"/>
              </a:rPr>
              <a:t> a EJA </a:t>
            </a:r>
            <a:r>
              <a:rPr lang="en-US" dirty="0" err="1">
                <a:solidFill>
                  <a:schemeClr val="bg2"/>
                </a:solidFill>
                <a:latin typeface="Bangla MN" pitchFamily="2" charset="0"/>
              </a:rPr>
              <a:t>Profissional</a:t>
            </a:r>
            <a:r>
              <a:rPr lang="en-US" dirty="0">
                <a:solidFill>
                  <a:schemeClr val="bg2"/>
                </a:solidFill>
                <a:latin typeface="Bangla MN" pitchFamily="2" charset="0"/>
              </a:rPr>
              <a:t> e Educação Especial </a:t>
            </a:r>
            <a:r>
              <a:rPr lang="en-US" dirty="0" err="1">
                <a:solidFill>
                  <a:schemeClr val="bg2"/>
                </a:solidFill>
                <a:latin typeface="Bangla MN" pitchFamily="2" charset="0"/>
              </a:rPr>
              <a:t>na</a:t>
            </a:r>
            <a:r>
              <a:rPr lang="en-US" dirty="0">
                <a:solidFill>
                  <a:schemeClr val="bg2"/>
                </a:solidFill>
                <a:latin typeface="Bangla MN" pitchFamily="2" charset="0"/>
              </a:rPr>
              <a:t> EJA, que </a:t>
            </a:r>
            <a:r>
              <a:rPr lang="en-US" dirty="0" err="1">
                <a:solidFill>
                  <a:schemeClr val="bg2"/>
                </a:solidFill>
                <a:latin typeface="Bangla MN" pitchFamily="2" charset="0"/>
              </a:rPr>
              <a:t>permanecem</a:t>
            </a:r>
            <a:r>
              <a:rPr lang="en-US" dirty="0">
                <a:solidFill>
                  <a:schemeClr val="bg2"/>
                </a:solidFill>
                <a:latin typeface="Bangla MN" pitchFamily="2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Bangla MN" pitchFamily="2" charset="0"/>
              </a:rPr>
              <a:t>estagnadas</a:t>
            </a:r>
            <a:r>
              <a:rPr lang="en-US" dirty="0">
                <a:solidFill>
                  <a:schemeClr val="bg2"/>
                </a:solidFill>
                <a:latin typeface="Bangla MN" pitchFamily="2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Bangla MN" pitchFamily="2" charset="0"/>
              </a:rPr>
              <a:t>em</a:t>
            </a:r>
            <a:r>
              <a:rPr lang="en-US" dirty="0">
                <a:solidFill>
                  <a:schemeClr val="bg2"/>
                </a:solidFill>
                <a:latin typeface="Bangla MN" pitchFamily="2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Bangla MN" pitchFamily="2" charset="0"/>
              </a:rPr>
              <a:t>cerca</a:t>
            </a:r>
            <a:r>
              <a:rPr lang="en-US" dirty="0">
                <a:solidFill>
                  <a:schemeClr val="bg2"/>
                </a:solidFill>
                <a:latin typeface="Bangla MN" pitchFamily="2" charset="0"/>
              </a:rPr>
              <a:t> de 40 mil </a:t>
            </a:r>
            <a:r>
              <a:rPr lang="en-US" dirty="0" err="1">
                <a:solidFill>
                  <a:schemeClr val="bg2"/>
                </a:solidFill>
                <a:latin typeface="Bangla MN" pitchFamily="2" charset="0"/>
              </a:rPr>
              <a:t>matrículas</a:t>
            </a:r>
            <a:r>
              <a:rPr lang="en-US" dirty="0">
                <a:solidFill>
                  <a:schemeClr val="bg2"/>
                </a:solidFill>
                <a:latin typeface="Bangla MN" pitchFamily="2" charset="0"/>
              </a:rPr>
              <a:t> e 130 mil </a:t>
            </a:r>
            <a:r>
              <a:rPr lang="en-US" dirty="0" err="1">
                <a:solidFill>
                  <a:schemeClr val="bg2"/>
                </a:solidFill>
                <a:latin typeface="Bangla MN" pitchFamily="2" charset="0"/>
              </a:rPr>
              <a:t>matrículas</a:t>
            </a:r>
            <a:r>
              <a:rPr lang="en-US" dirty="0">
                <a:solidFill>
                  <a:schemeClr val="bg2"/>
                </a:solidFill>
                <a:latin typeface="Bangla MN" pitchFamily="2" charset="0"/>
              </a:rPr>
              <a:t>, </a:t>
            </a:r>
            <a:r>
              <a:rPr lang="en-US" dirty="0" err="1">
                <a:solidFill>
                  <a:schemeClr val="bg2"/>
                </a:solidFill>
                <a:latin typeface="Bangla MN" pitchFamily="2" charset="0"/>
              </a:rPr>
              <a:t>respectivamente</a:t>
            </a:r>
            <a:r>
              <a:rPr lang="en-US" dirty="0">
                <a:solidFill>
                  <a:schemeClr val="bg2"/>
                </a:solidFill>
                <a:latin typeface="Bangla MN" pitchFamily="2" charset="0"/>
              </a:rPr>
              <a:t>. </a:t>
            </a:r>
          </a:p>
          <a:p>
            <a:r>
              <a:rPr lang="pt-BR" dirty="0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As matrículas da EJA Fundamental caíram de 2.1 milhões em 2018 para 1.7 milhão em 2022, enquanto a EJA Médio caiu de 1.4 milhão para 1 milhão no mesmo período. Essas matrículas são em grande parte de pessoas pretas e pardas (74%) e, especialmente na EJA Fundamental, um número considerável de matriculadas na zona rural (36%).</a:t>
            </a:r>
          </a:p>
        </p:txBody>
      </p:sp>
    </p:spTree>
    <p:extLst>
      <p:ext uri="{BB962C8B-B14F-4D97-AF65-F5344CB8AC3E}">
        <p14:creationId xmlns:p14="http://schemas.microsoft.com/office/powerpoint/2010/main" val="312491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7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EF8047A-399D-6B43-EB70-E95635454DE7}"/>
              </a:ext>
            </a:extLst>
          </p:cNvPr>
          <p:cNvSpPr/>
          <p:nvPr/>
        </p:nvSpPr>
        <p:spPr>
          <a:xfrm>
            <a:off x="334430" y="973191"/>
            <a:ext cx="4108125" cy="237142"/>
          </a:xfrm>
          <a:prstGeom prst="rect">
            <a:avLst/>
          </a:prstGeom>
          <a:solidFill>
            <a:srgbClr val="004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FEBE1B-B641-D703-6562-1B48F4ADE8EA}"/>
              </a:ext>
            </a:extLst>
          </p:cNvPr>
          <p:cNvSpPr/>
          <p:nvPr/>
        </p:nvSpPr>
        <p:spPr>
          <a:xfrm>
            <a:off x="334432" y="1210333"/>
            <a:ext cx="1979072" cy="237142"/>
          </a:xfrm>
          <a:prstGeom prst="rect">
            <a:avLst/>
          </a:prstGeom>
          <a:solidFill>
            <a:srgbClr val="004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1FD66A-32A0-BDAA-1CEB-7B7442185911}"/>
              </a:ext>
            </a:extLst>
          </p:cNvPr>
          <p:cNvSpPr txBox="1"/>
          <p:nvPr/>
        </p:nvSpPr>
        <p:spPr>
          <a:xfrm>
            <a:off x="406297" y="1467414"/>
            <a:ext cx="407520" cy="2690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BR" sz="2800" b="1" dirty="0">
              <a:solidFill>
                <a:srgbClr val="C00000"/>
              </a:solidFill>
              <a:latin typeface="Bangla MN" pitchFamily="2" charset="0"/>
              <a:cs typeface="Bangla M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F464F3-F039-1A44-2B2C-02C85E8EB818}"/>
              </a:ext>
            </a:extLst>
          </p:cNvPr>
          <p:cNvSpPr txBox="1"/>
          <p:nvPr/>
        </p:nvSpPr>
        <p:spPr>
          <a:xfrm>
            <a:off x="259115" y="947086"/>
            <a:ext cx="42789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Bangla MN" pitchFamily="2" charset="0"/>
                <a:cs typeface="Bangla MN" pitchFamily="2" charset="0"/>
              </a:rPr>
              <a:t>78% da população não alfabetizada está no Nordeste (56%) no Norte e  no Sudeste (22%).</a:t>
            </a:r>
          </a:p>
          <a:p>
            <a:r>
              <a:rPr lang="pt-BR" b="1" dirty="0">
                <a:solidFill>
                  <a:schemeClr val="bg1"/>
                </a:solidFill>
                <a:latin typeface="Bangla MN" pitchFamily="2" charset="0"/>
                <a:cs typeface="Bangla MN" pitchFamily="2" charset="0"/>
              </a:rPr>
              <a:t> </a:t>
            </a:r>
            <a:r>
              <a:rPr lang="pt-BR" b="1" dirty="0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Dois ter</a:t>
            </a:r>
            <a:r>
              <a:rPr lang="en-US" b="1" dirty="0" err="1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ços</a:t>
            </a:r>
            <a:r>
              <a:rPr lang="en-US" b="1" dirty="0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est</a:t>
            </a:r>
            <a:r>
              <a:rPr lang="pt-BR" b="1" dirty="0" err="1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ão</a:t>
            </a:r>
            <a:r>
              <a:rPr lang="en-US" b="1" dirty="0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nos</a:t>
            </a:r>
            <a:r>
              <a:rPr lang="en-US" b="1" dirty="0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estados</a:t>
            </a:r>
            <a:r>
              <a:rPr lang="en-US" b="1" dirty="0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 da Bahia, Ceará, Minas Gerais, São Paulo, Pernambuco, </a:t>
            </a:r>
            <a:r>
              <a:rPr lang="en-US" b="1" dirty="0" err="1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Maranhão</a:t>
            </a:r>
            <a:r>
              <a:rPr lang="en-US" b="1" dirty="0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 e </a:t>
            </a:r>
            <a:r>
              <a:rPr lang="en-US" b="1" dirty="0" err="1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Paraíba</a:t>
            </a:r>
            <a:r>
              <a:rPr lang="en-US" b="1" dirty="0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. </a:t>
            </a:r>
            <a:r>
              <a:rPr lang="en-US" dirty="0" err="1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Taxas</a:t>
            </a:r>
            <a:r>
              <a:rPr lang="en-US" dirty="0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 de </a:t>
            </a:r>
            <a:r>
              <a:rPr lang="en-US" dirty="0" err="1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não</a:t>
            </a:r>
            <a:r>
              <a:rPr lang="en-US" dirty="0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alfabetizados</a:t>
            </a:r>
            <a:r>
              <a:rPr lang="en-US" dirty="0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são</a:t>
            </a:r>
            <a:r>
              <a:rPr lang="en-US" dirty="0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maiores</a:t>
            </a:r>
            <a:r>
              <a:rPr lang="en-US" dirty="0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 no Norte e </a:t>
            </a:r>
            <a:r>
              <a:rPr lang="en-US" dirty="0" err="1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Nordeste</a:t>
            </a:r>
            <a:r>
              <a:rPr lang="en-US" dirty="0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.</a:t>
            </a:r>
            <a:endParaRPr lang="pt-BR" dirty="0">
              <a:solidFill>
                <a:schemeClr val="bg2"/>
              </a:solidFill>
              <a:latin typeface="Bangla MN" pitchFamily="2" charset="0"/>
              <a:cs typeface="Bangla MN" pitchFamily="2" charset="0"/>
            </a:endParaRPr>
          </a:p>
          <a:p>
            <a:endParaRPr lang="pt-BR" dirty="0">
              <a:solidFill>
                <a:schemeClr val="bg2"/>
              </a:solidFill>
              <a:latin typeface="Bangla MN" pitchFamily="2" charset="0"/>
              <a:cs typeface="Bangla MN" pitchFamily="2" charset="0"/>
            </a:endParaRPr>
          </a:p>
          <a:p>
            <a:r>
              <a:rPr lang="pt-BR" dirty="0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Ainda que 38% da população resida nas regiões metropolitanas, 18% não são alfabetizadas,</a:t>
            </a:r>
            <a:r>
              <a:rPr lang="pt-BR" b="1" dirty="0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 o que indica que a maior parte da demanda está no interior.</a:t>
            </a:r>
          </a:p>
          <a:p>
            <a:endParaRPr lang="pt-BR" dirty="0">
              <a:solidFill>
                <a:schemeClr val="bg2"/>
              </a:solidFill>
              <a:latin typeface="Bangla MN" pitchFamily="2" charset="0"/>
              <a:cs typeface="Bangla MN" pitchFamily="2" charset="0"/>
            </a:endParaRPr>
          </a:p>
          <a:p>
            <a:r>
              <a:rPr lang="pt-BR" b="1" dirty="0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A taxa de pessoas não alfabetizadas na zona rural é de 13%</a:t>
            </a:r>
            <a:r>
              <a:rPr lang="pt-BR" dirty="0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, comparada com 3,7% na zona urbana.</a:t>
            </a:r>
            <a:endParaRPr lang="en-BR" dirty="0">
              <a:solidFill>
                <a:schemeClr val="bg2"/>
              </a:solidFill>
              <a:latin typeface="Bangla MN" pitchFamily="2" charset="0"/>
              <a:cs typeface="Bangla MN" pitchFamily="2" charset="0"/>
            </a:endParaRPr>
          </a:p>
          <a:p>
            <a:endParaRPr lang="en-US" b="1" dirty="0">
              <a:solidFill>
                <a:schemeClr val="bg2"/>
              </a:solidFill>
              <a:latin typeface="Bangla MN" pitchFamily="2" charset="0"/>
              <a:cs typeface="Bangla MN" pitchFamily="2" charset="0"/>
            </a:endParaRPr>
          </a:p>
          <a:p>
            <a:r>
              <a:rPr lang="en-US" b="1" i="0" dirty="0">
                <a:solidFill>
                  <a:schemeClr val="bg2"/>
                </a:solidFill>
                <a:effectLst/>
                <a:latin typeface="Bangla MN" pitchFamily="2" charset="0"/>
                <a:cs typeface="Bangla MN" pitchFamily="2" charset="0"/>
              </a:rPr>
              <a:t>A taxa de </a:t>
            </a:r>
            <a:r>
              <a:rPr lang="en-US" b="1" i="0" dirty="0" err="1">
                <a:solidFill>
                  <a:schemeClr val="bg2"/>
                </a:solidFill>
                <a:effectLst/>
                <a:latin typeface="Bangla MN" pitchFamily="2" charset="0"/>
                <a:cs typeface="Bangla MN" pitchFamily="2" charset="0"/>
              </a:rPr>
              <a:t>pessoas</a:t>
            </a:r>
            <a:r>
              <a:rPr lang="en-US" b="1" i="0" dirty="0">
                <a:solidFill>
                  <a:schemeClr val="bg2"/>
                </a:solidFill>
                <a:effectLst/>
                <a:latin typeface="Bangla MN" pitchFamily="2" charset="0"/>
                <a:cs typeface="Bangla MN" pitchFamily="2" charset="0"/>
              </a:rPr>
              <a:t> </a:t>
            </a:r>
            <a:r>
              <a:rPr lang="en-US" b="1" i="0" dirty="0" err="1">
                <a:solidFill>
                  <a:schemeClr val="bg2"/>
                </a:solidFill>
                <a:effectLst/>
                <a:latin typeface="Bangla MN" pitchFamily="2" charset="0"/>
                <a:cs typeface="Bangla MN" pitchFamily="2" charset="0"/>
              </a:rPr>
              <a:t>não</a:t>
            </a:r>
            <a:r>
              <a:rPr lang="en-US" b="1" i="0" dirty="0">
                <a:solidFill>
                  <a:schemeClr val="bg2"/>
                </a:solidFill>
                <a:effectLst/>
                <a:latin typeface="Bangla MN" pitchFamily="2" charset="0"/>
                <a:cs typeface="Bangla MN" pitchFamily="2" charset="0"/>
              </a:rPr>
              <a:t> </a:t>
            </a:r>
            <a:r>
              <a:rPr lang="en-US" b="1" i="0" dirty="0" err="1">
                <a:solidFill>
                  <a:schemeClr val="bg2"/>
                </a:solidFill>
                <a:effectLst/>
                <a:latin typeface="Bangla MN" pitchFamily="2" charset="0"/>
                <a:cs typeface="Bangla MN" pitchFamily="2" charset="0"/>
              </a:rPr>
              <a:t>alfabetizadas</a:t>
            </a:r>
            <a:r>
              <a:rPr lang="en-US" b="1" i="0" dirty="0">
                <a:solidFill>
                  <a:schemeClr val="bg2"/>
                </a:solidFill>
                <a:effectLst/>
                <a:latin typeface="Bangla MN" pitchFamily="2" charset="0"/>
                <a:cs typeface="Bangla MN" pitchFamily="2" charset="0"/>
              </a:rPr>
              <a:t> </a:t>
            </a:r>
            <a:r>
              <a:rPr lang="en-US" b="1" i="0" dirty="0" err="1">
                <a:solidFill>
                  <a:schemeClr val="bg2"/>
                </a:solidFill>
                <a:effectLst/>
                <a:latin typeface="Bangla MN" pitchFamily="2" charset="0"/>
                <a:cs typeface="Bangla MN" pitchFamily="2" charset="0"/>
              </a:rPr>
              <a:t>pretas</a:t>
            </a:r>
            <a:r>
              <a:rPr lang="en-US" b="1" i="0" dirty="0">
                <a:solidFill>
                  <a:schemeClr val="bg2"/>
                </a:solidFill>
                <a:effectLst/>
                <a:latin typeface="Bangla MN" pitchFamily="2" charset="0"/>
                <a:cs typeface="Bangla MN" pitchFamily="2" charset="0"/>
              </a:rPr>
              <a:t> </a:t>
            </a:r>
            <a:r>
              <a:rPr lang="en-US" b="1" i="0" dirty="0" err="1">
                <a:solidFill>
                  <a:schemeClr val="bg2"/>
                </a:solidFill>
                <a:effectLst/>
                <a:latin typeface="Bangla MN" pitchFamily="2" charset="0"/>
                <a:cs typeface="Bangla MN" pitchFamily="2" charset="0"/>
              </a:rPr>
              <a:t>ou</a:t>
            </a:r>
            <a:r>
              <a:rPr lang="en-US" b="1" i="0" dirty="0">
                <a:solidFill>
                  <a:schemeClr val="bg2"/>
                </a:solidFill>
                <a:effectLst/>
                <a:latin typeface="Bangla MN" pitchFamily="2" charset="0"/>
                <a:cs typeface="Bangla MN" pitchFamily="2" charset="0"/>
              </a:rPr>
              <a:t> </a:t>
            </a:r>
            <a:r>
              <a:rPr lang="en-US" b="1" i="0" dirty="0" err="1">
                <a:solidFill>
                  <a:schemeClr val="bg2"/>
                </a:solidFill>
                <a:effectLst/>
                <a:latin typeface="Bangla MN" pitchFamily="2" charset="0"/>
                <a:cs typeface="Bangla MN" pitchFamily="2" charset="0"/>
              </a:rPr>
              <a:t>pardas</a:t>
            </a:r>
            <a:r>
              <a:rPr lang="en-US" b="0" i="0" dirty="0">
                <a:solidFill>
                  <a:schemeClr val="bg2"/>
                </a:solidFill>
                <a:effectLst/>
                <a:latin typeface="Bangla MN" pitchFamily="2" charset="0"/>
                <a:cs typeface="Bangla MN" pitchFamily="2" charset="0"/>
              </a:rPr>
              <a:t> </a:t>
            </a:r>
            <a:r>
              <a:rPr lang="en-US" dirty="0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 </a:t>
            </a:r>
            <a:r>
              <a:rPr lang="en-US" b="1" dirty="0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é de </a:t>
            </a:r>
            <a:r>
              <a:rPr lang="en-US" b="1" i="0" dirty="0">
                <a:solidFill>
                  <a:schemeClr val="bg2"/>
                </a:solidFill>
                <a:effectLst/>
                <a:latin typeface="Bangla MN" pitchFamily="2" charset="0"/>
                <a:cs typeface="Bangla MN" pitchFamily="2" charset="0"/>
              </a:rPr>
              <a:t>8,2%, </a:t>
            </a:r>
            <a:r>
              <a:rPr lang="en-US" i="0" dirty="0" err="1">
                <a:solidFill>
                  <a:schemeClr val="bg2"/>
                </a:solidFill>
                <a:effectLst/>
                <a:latin typeface="Bangla MN" pitchFamily="2" charset="0"/>
                <a:cs typeface="Bangla MN" pitchFamily="2" charset="0"/>
              </a:rPr>
              <a:t>mais</a:t>
            </a:r>
            <a:r>
              <a:rPr lang="en-US" i="0" dirty="0">
                <a:solidFill>
                  <a:schemeClr val="bg2"/>
                </a:solidFill>
                <a:effectLst/>
                <a:latin typeface="Bangla MN" pitchFamily="2" charset="0"/>
                <a:cs typeface="Bangla MN" pitchFamily="2" charset="0"/>
              </a:rPr>
              <a:t> que o dobro da </a:t>
            </a:r>
            <a:r>
              <a:rPr lang="en-US" i="0" dirty="0" err="1">
                <a:solidFill>
                  <a:schemeClr val="bg2"/>
                </a:solidFill>
                <a:effectLst/>
                <a:latin typeface="Bangla MN" pitchFamily="2" charset="0"/>
                <a:cs typeface="Bangla MN" pitchFamily="2" charset="0"/>
              </a:rPr>
              <a:t>observada</a:t>
            </a:r>
            <a:r>
              <a:rPr lang="en-US" i="0" dirty="0">
                <a:solidFill>
                  <a:schemeClr val="bg2"/>
                </a:solidFill>
                <a:effectLst/>
                <a:latin typeface="Bangla MN" pitchFamily="2" charset="0"/>
                <a:cs typeface="Bangla MN" pitchFamily="2" charset="0"/>
              </a:rPr>
              <a:t> entre as </a:t>
            </a:r>
            <a:r>
              <a:rPr lang="en-US" i="0" dirty="0" err="1">
                <a:solidFill>
                  <a:schemeClr val="bg2"/>
                </a:solidFill>
                <a:effectLst/>
                <a:latin typeface="Bangla MN" pitchFamily="2" charset="0"/>
                <a:cs typeface="Bangla MN" pitchFamily="2" charset="0"/>
              </a:rPr>
              <a:t>pessoas</a:t>
            </a:r>
            <a:r>
              <a:rPr lang="en-US" i="0" dirty="0">
                <a:solidFill>
                  <a:schemeClr val="bg2"/>
                </a:solidFill>
                <a:effectLst/>
                <a:latin typeface="Bangla MN" pitchFamily="2" charset="0"/>
                <a:cs typeface="Bangla MN" pitchFamily="2" charset="0"/>
              </a:rPr>
              <a:t> </a:t>
            </a:r>
            <a:r>
              <a:rPr lang="en-US" i="0" dirty="0" err="1">
                <a:solidFill>
                  <a:schemeClr val="bg2"/>
                </a:solidFill>
                <a:effectLst/>
                <a:latin typeface="Bangla MN" pitchFamily="2" charset="0"/>
                <a:cs typeface="Bangla MN" pitchFamily="2" charset="0"/>
              </a:rPr>
              <a:t>brancas</a:t>
            </a:r>
            <a:r>
              <a:rPr lang="en-US" i="0" dirty="0">
                <a:solidFill>
                  <a:schemeClr val="bg2"/>
                </a:solidFill>
                <a:effectLst/>
                <a:latin typeface="Bangla MN" pitchFamily="2" charset="0"/>
                <a:cs typeface="Bangla MN" pitchFamily="2" charset="0"/>
              </a:rPr>
              <a:t> (3,3%).</a:t>
            </a:r>
            <a:endParaRPr lang="en-US" dirty="0">
              <a:solidFill>
                <a:schemeClr val="bg2"/>
              </a:solidFill>
              <a:latin typeface="Bangla MN" pitchFamily="2" charset="0"/>
              <a:cs typeface="Bangla MN" pitchFamily="2" charset="0"/>
            </a:endParaRPr>
          </a:p>
          <a:p>
            <a:endParaRPr lang="en-US" dirty="0">
              <a:solidFill>
                <a:schemeClr val="bg2"/>
              </a:solidFill>
              <a:latin typeface="Bangla MN" pitchFamily="2" charset="0"/>
              <a:cs typeface="Bangla MN" pitchFamily="2" charset="0"/>
            </a:endParaRPr>
          </a:p>
          <a:p>
            <a:r>
              <a:rPr lang="en-US" dirty="0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A </a:t>
            </a:r>
            <a:r>
              <a:rPr lang="en-US" dirty="0" err="1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situação</a:t>
            </a:r>
            <a:r>
              <a:rPr lang="en-US" dirty="0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 é </a:t>
            </a:r>
            <a:r>
              <a:rPr lang="en-US" dirty="0" err="1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pior</a:t>
            </a:r>
            <a:r>
              <a:rPr lang="en-US" dirty="0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 </a:t>
            </a:r>
            <a:r>
              <a:rPr lang="en-US" b="1" dirty="0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entre </a:t>
            </a:r>
            <a:r>
              <a:rPr lang="en-US" b="1" dirty="0" err="1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os</a:t>
            </a:r>
            <a:r>
              <a:rPr lang="en-US" b="1" dirty="0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mais</a:t>
            </a:r>
            <a:r>
              <a:rPr lang="en-US" b="1" dirty="0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pobres</a:t>
            </a:r>
            <a:r>
              <a:rPr lang="en-US" b="1" dirty="0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, </a:t>
            </a:r>
            <a:r>
              <a:rPr lang="en-US" b="1" dirty="0" err="1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onde</a:t>
            </a:r>
            <a:r>
              <a:rPr lang="en-US" b="1" dirty="0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 10,6% </a:t>
            </a:r>
            <a:r>
              <a:rPr lang="en-US" b="1" dirty="0" err="1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não</a:t>
            </a:r>
            <a:r>
              <a:rPr lang="en-US" b="1" dirty="0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são</a:t>
            </a:r>
            <a:r>
              <a:rPr lang="en-US" b="1" dirty="0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alfabetizados</a:t>
            </a:r>
            <a:r>
              <a:rPr lang="en-US" b="1" dirty="0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3BA8B1-2090-6C09-F605-1AAEB6B401BF}"/>
              </a:ext>
            </a:extLst>
          </p:cNvPr>
          <p:cNvSpPr txBox="1"/>
          <p:nvPr/>
        </p:nvSpPr>
        <p:spPr>
          <a:xfrm>
            <a:off x="1479731" y="2165646"/>
            <a:ext cx="1562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BR" dirty="0"/>
          </a:p>
        </p:txBody>
      </p:sp>
      <p:pic>
        <p:nvPicPr>
          <p:cNvPr id="24" name="Picture 4" descr="Mapa das Unidades Federativas do Brasil contendo a taxa de analfabetismo das pessoas de 15 anos ou mais de idade para o ano de 2019.">
            <a:extLst>
              <a:ext uri="{FF2B5EF4-FFF2-40B4-BE49-F238E27FC236}">
                <a16:creationId xmlns:a16="http://schemas.microsoft.com/office/drawing/2014/main" id="{C6FE3D16-5E0F-E8B4-611C-8722507B0D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9"/>
          <a:stretch/>
        </p:blipFill>
        <p:spPr bwMode="auto">
          <a:xfrm>
            <a:off x="4726423" y="1255275"/>
            <a:ext cx="4011280" cy="337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F090472-070F-01E3-001E-E1FF2973DA3E}"/>
              </a:ext>
            </a:extLst>
          </p:cNvPr>
          <p:cNvSpPr txBox="1"/>
          <p:nvPr/>
        </p:nvSpPr>
        <p:spPr>
          <a:xfrm>
            <a:off x="4831516" y="932314"/>
            <a:ext cx="3596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Taxa de analfabetismo das pessoas de 15 anos ou mais - 2019</a:t>
            </a:r>
            <a:endParaRPr lang="en-BR" sz="1050" dirty="0">
              <a:solidFill>
                <a:schemeClr val="bg2"/>
              </a:solidFill>
              <a:latin typeface="Bangla MN" pitchFamily="2" charset="0"/>
              <a:cs typeface="Bangla M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D25731-1B2B-F555-EB64-0EB34FCEF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145" y="13041"/>
            <a:ext cx="1664529" cy="4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9B04C49C-D532-7EDC-519F-0EC6C49589BD}"/>
              </a:ext>
            </a:extLst>
          </p:cNvPr>
          <p:cNvSpPr/>
          <p:nvPr/>
        </p:nvSpPr>
        <p:spPr>
          <a:xfrm>
            <a:off x="7763314" y="2854784"/>
            <a:ext cx="129360" cy="128839"/>
          </a:xfrm>
          <a:prstGeom prst="flowChartConnector">
            <a:avLst/>
          </a:prstGeom>
          <a:solidFill>
            <a:srgbClr val="004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/>
              <a:t>1</a:t>
            </a:r>
            <a:endParaRPr lang="en-US" sz="800" dirty="0"/>
          </a:p>
        </p:txBody>
      </p:sp>
      <p:sp>
        <p:nvSpPr>
          <p:cNvPr id="11" name="Google Shape;100;p23">
            <a:extLst>
              <a:ext uri="{FF2B5EF4-FFF2-40B4-BE49-F238E27FC236}">
                <a16:creationId xmlns:a16="http://schemas.microsoft.com/office/drawing/2014/main" id="{3635403E-7012-306C-524E-3CE02555CDCF}"/>
              </a:ext>
            </a:extLst>
          </p:cNvPr>
          <p:cNvSpPr txBox="1"/>
          <p:nvPr/>
        </p:nvSpPr>
        <p:spPr>
          <a:xfrm>
            <a:off x="2" y="106834"/>
            <a:ext cx="7341902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de-DE" sz="2800" b="1" dirty="0">
                <a:solidFill>
                  <a:srgbClr val="0043B7"/>
                </a:solidFill>
                <a:latin typeface="Bangla MN" pitchFamily="2" charset="0"/>
                <a:cs typeface="Bangla MN" pitchFamily="2" charset="0"/>
              </a:rPr>
              <a:t>ONDE ESTÃO E QUEM SÃO ?</a:t>
            </a:r>
            <a:endParaRPr lang="de-DE" sz="1600" b="1" dirty="0">
              <a:solidFill>
                <a:schemeClr val="tx1">
                  <a:lumMod val="75000"/>
                </a:schemeClr>
              </a:solidFill>
              <a:latin typeface="Bangla MN" pitchFamily="2" charset="0"/>
              <a:cs typeface="Bangla MN" pitchFamily="2" charset="0"/>
            </a:endParaRP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9463973B-3CBD-98B1-2A46-AC7C5AE871DA}"/>
              </a:ext>
            </a:extLst>
          </p:cNvPr>
          <p:cNvSpPr/>
          <p:nvPr/>
        </p:nvSpPr>
        <p:spPr>
          <a:xfrm>
            <a:off x="7764003" y="1938360"/>
            <a:ext cx="129360" cy="128839"/>
          </a:xfrm>
          <a:prstGeom prst="flowChartConnector">
            <a:avLst/>
          </a:prstGeom>
          <a:solidFill>
            <a:srgbClr val="004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/>
              <a:t>2</a:t>
            </a:r>
            <a:endParaRPr lang="en-US" sz="800" dirty="0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B5E1F6BE-A7AB-DF55-6A8F-F12411A4E61A}"/>
              </a:ext>
            </a:extLst>
          </p:cNvPr>
          <p:cNvSpPr/>
          <p:nvPr/>
        </p:nvSpPr>
        <p:spPr>
          <a:xfrm>
            <a:off x="7473145" y="3126571"/>
            <a:ext cx="129360" cy="128839"/>
          </a:xfrm>
          <a:prstGeom prst="flowChartConnector">
            <a:avLst/>
          </a:prstGeom>
          <a:solidFill>
            <a:srgbClr val="004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/>
              <a:t>3</a:t>
            </a:r>
            <a:endParaRPr lang="en-US" sz="800" dirty="0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74F3F386-188C-F3EE-2613-71F77AE1172D}"/>
              </a:ext>
            </a:extLst>
          </p:cNvPr>
          <p:cNvSpPr/>
          <p:nvPr/>
        </p:nvSpPr>
        <p:spPr>
          <a:xfrm>
            <a:off x="7124829" y="3729789"/>
            <a:ext cx="129360" cy="128839"/>
          </a:xfrm>
          <a:prstGeom prst="flowChartConnector">
            <a:avLst/>
          </a:prstGeom>
          <a:solidFill>
            <a:srgbClr val="004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/>
              <a:t>4</a:t>
            </a:r>
            <a:endParaRPr lang="en-US" sz="800" dirty="0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962EB0AA-67BD-44D3-5275-ACCDB8343171}"/>
              </a:ext>
            </a:extLst>
          </p:cNvPr>
          <p:cNvSpPr/>
          <p:nvPr/>
        </p:nvSpPr>
        <p:spPr>
          <a:xfrm>
            <a:off x="8125307" y="2369775"/>
            <a:ext cx="129360" cy="128839"/>
          </a:xfrm>
          <a:prstGeom prst="flowChartConnector">
            <a:avLst/>
          </a:prstGeom>
          <a:solidFill>
            <a:srgbClr val="004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/>
              <a:t>5</a:t>
            </a:r>
            <a:endParaRPr lang="en-US" sz="800" dirty="0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AF1BAA10-14EB-34DE-B9C8-EDE702D603FF}"/>
              </a:ext>
            </a:extLst>
          </p:cNvPr>
          <p:cNvSpPr/>
          <p:nvPr/>
        </p:nvSpPr>
        <p:spPr>
          <a:xfrm>
            <a:off x="7341903" y="1837692"/>
            <a:ext cx="129360" cy="128839"/>
          </a:xfrm>
          <a:prstGeom prst="flowChartConnector">
            <a:avLst/>
          </a:prstGeom>
          <a:solidFill>
            <a:srgbClr val="004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/>
              <a:t>6</a:t>
            </a:r>
            <a:endParaRPr lang="en-US" sz="800" dirty="0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B9B8237B-D2BE-A714-9BA7-1A3D96856DE1}"/>
              </a:ext>
            </a:extLst>
          </p:cNvPr>
          <p:cNvSpPr/>
          <p:nvPr/>
        </p:nvSpPr>
        <p:spPr>
          <a:xfrm>
            <a:off x="8201115" y="2234174"/>
            <a:ext cx="129360" cy="128839"/>
          </a:xfrm>
          <a:prstGeom prst="flowChartConnector">
            <a:avLst/>
          </a:prstGeom>
          <a:solidFill>
            <a:srgbClr val="004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/>
              <a:t>7</a:t>
            </a:r>
            <a:endParaRPr lang="en-US" sz="800" dirty="0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56FA4DDA-D301-BDD8-DC4A-68A09639674D}"/>
              </a:ext>
            </a:extLst>
          </p:cNvPr>
          <p:cNvSpPr/>
          <p:nvPr/>
        </p:nvSpPr>
        <p:spPr>
          <a:xfrm>
            <a:off x="4831516" y="4804890"/>
            <a:ext cx="129360" cy="128839"/>
          </a:xfrm>
          <a:prstGeom prst="flowChartConnector">
            <a:avLst/>
          </a:prstGeom>
          <a:solidFill>
            <a:srgbClr val="004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/>
              <a:t>#</a:t>
            </a:r>
            <a:endParaRPr lang="en-US" sz="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058F0A-976D-81CD-EF96-974FB78EA6E4}"/>
              </a:ext>
            </a:extLst>
          </p:cNvPr>
          <p:cNvSpPr txBox="1"/>
          <p:nvPr/>
        </p:nvSpPr>
        <p:spPr>
          <a:xfrm>
            <a:off x="4960876" y="4746200"/>
            <a:ext cx="3596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err="1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UFs</a:t>
            </a:r>
            <a:r>
              <a:rPr lang="pt-BR" sz="1000" dirty="0">
                <a:solidFill>
                  <a:schemeClr val="bg2"/>
                </a:solidFill>
                <a:latin typeface="Bangla MN" pitchFamily="2" charset="0"/>
                <a:cs typeface="Bangla MN" pitchFamily="2" charset="0"/>
              </a:rPr>
              <a:t> com maior números de pessoas não alfabetizadas do país.</a:t>
            </a:r>
          </a:p>
        </p:txBody>
      </p:sp>
    </p:spTree>
    <p:extLst>
      <p:ext uri="{BB962C8B-B14F-4D97-AF65-F5344CB8AC3E}">
        <p14:creationId xmlns:p14="http://schemas.microsoft.com/office/powerpoint/2010/main" val="324779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6" grpId="0"/>
      <p:bldP spid="9" grpId="0" animBg="1"/>
      <p:bldP spid="12" grpId="0" animBg="1"/>
      <p:bldP spid="14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E966FC-5218-49D7-89D0-CFC9FAEA6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881383"/>
            <a:ext cx="8178800" cy="37513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pt-BR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424DE47B-2E5A-8D73-831E-048A1923D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05464"/>
            <a:ext cx="7886700" cy="994172"/>
          </a:xfrm>
        </p:spPr>
        <p:txBody>
          <a:bodyPr/>
          <a:lstStyle/>
          <a:p>
            <a:pPr algn="ctr"/>
            <a:r>
              <a:rPr lang="pt-BR" b="1" dirty="0">
                <a:latin typeface="Bangla MN"/>
                <a:cs typeface="Arial" panose="020B0604020202020204" pitchFamily="34" charset="0"/>
              </a:rPr>
              <a:t>Ações em desenvolvimento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560C7D49-ED7D-F706-3BA9-CC20C255D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145" y="13041"/>
            <a:ext cx="1664529" cy="4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996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AC5158-E12D-4192-9BA1-EF8E8411A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241301"/>
            <a:ext cx="8158480" cy="398780"/>
          </a:xfrm>
        </p:spPr>
        <p:txBody>
          <a:bodyPr>
            <a:normAutofit/>
          </a:bodyPr>
          <a:lstStyle/>
          <a:p>
            <a:r>
              <a:rPr lang="pt-BR" sz="2100" b="1" dirty="0">
                <a:latin typeface="Bangla MN"/>
                <a:cs typeface="Arial" panose="020B0604020202020204" pitchFamily="34" charset="0"/>
              </a:rPr>
              <a:t>Estimular execução orçamentária de recursos existentes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E966FC-5218-49D7-89D0-CFC9FAEA6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919483"/>
            <a:ext cx="8178800" cy="3751340"/>
          </a:xfrm>
        </p:spPr>
        <p:txBody>
          <a:bodyPr>
            <a:normAutofit/>
          </a:bodyPr>
          <a:lstStyle/>
          <a:p>
            <a:pPr marL="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t-BR" sz="1500" kern="1800" dirty="0">
                <a:latin typeface="Bangla MN"/>
                <a:ea typeface="Times New Roman" panose="02020603050405020304" pitchFamily="18" charset="0"/>
                <a:cs typeface="Arial" panose="020B0604020202020204" pitchFamily="34" charset="0"/>
              </a:rPr>
              <a:t>Política de Alfabetização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BR" sz="1500" dirty="0">
                <a:latin typeface="Bangla MN"/>
                <a:ea typeface="Calibri" panose="020F0502020204030204" pitchFamily="34" charset="0"/>
                <a:cs typeface="Arial" panose="020B0604020202020204" pitchFamily="34" charset="0"/>
              </a:rPr>
              <a:t>1.715 entes federados 	-</a:t>
            </a:r>
            <a:r>
              <a:rPr lang="pt-BR" sz="1500" b="1" dirty="0">
                <a:latin typeface="Bangla MN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pt-BR" sz="1500" dirty="0">
                <a:latin typeface="Bangla MN"/>
                <a:ea typeface="Calibri" panose="020F0502020204030204" pitchFamily="34" charset="0"/>
                <a:cs typeface="Arial" panose="020B0604020202020204" pitchFamily="34" charset="0"/>
              </a:rPr>
              <a:t>Saldo em conta</a:t>
            </a:r>
            <a:r>
              <a:rPr lang="pt-BR" sz="1500" b="1" dirty="0">
                <a:latin typeface="Bangla MN"/>
                <a:ea typeface="Calibri" panose="020F0502020204030204" pitchFamily="34" charset="0"/>
                <a:cs typeface="Arial" panose="020B0604020202020204" pitchFamily="34" charset="0"/>
              </a:rPr>
              <a:t>: R$ 206.052.076,74 </a:t>
            </a:r>
            <a:r>
              <a:rPr lang="pt-BR" sz="1500" dirty="0">
                <a:latin typeface="Bangla MN"/>
                <a:ea typeface="Calibri" panose="020F0502020204030204" pitchFamily="34" charset="0"/>
                <a:cs typeface="Arial" panose="020B0604020202020204" pitchFamily="34" charset="0"/>
              </a:rPr>
              <a:t>(Fev-2023)</a:t>
            </a:r>
          </a:p>
          <a:p>
            <a:pPr marL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1500" kern="1800" dirty="0">
              <a:latin typeface="Bangla MN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sz="1500" kern="1800" dirty="0">
                <a:latin typeface="Bangla MN"/>
                <a:ea typeface="Times New Roman" panose="02020603050405020304" pitchFamily="18" charset="0"/>
                <a:cs typeface="Arial" panose="020B0604020202020204" pitchFamily="34" charset="0"/>
              </a:rPr>
              <a:t>Programa de Apoio aos Sistemas de Ensino para Atendimento à Educação de Jovens e Adultos (PEJA)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1500" kern="1800" dirty="0">
                <a:latin typeface="Bangla MN"/>
                <a:ea typeface="Calibri" panose="020F0502020204030204" pitchFamily="34" charset="0"/>
                <a:cs typeface="Arial" panose="020B0604020202020204" pitchFamily="34" charset="0"/>
              </a:rPr>
              <a:t>1.820 entes federados		Saldo em conta: </a:t>
            </a:r>
            <a:r>
              <a:rPr lang="pt-BR" sz="1500" b="1" kern="1800" dirty="0">
                <a:latin typeface="Bangla MN"/>
                <a:ea typeface="Calibri" panose="020F0502020204030204" pitchFamily="34" charset="0"/>
                <a:cs typeface="Arial" panose="020B0604020202020204" pitchFamily="34" charset="0"/>
              </a:rPr>
              <a:t>R$ </a:t>
            </a:r>
            <a:r>
              <a:rPr lang="pt-BR" sz="1500" b="1" dirty="0">
                <a:latin typeface="Bangla MN"/>
                <a:ea typeface="Calibri" panose="020F0502020204030204" pitchFamily="34" charset="0"/>
                <a:cs typeface="Arial" panose="020B0604020202020204" pitchFamily="34" charset="0"/>
              </a:rPr>
              <a:t>56.198.998,79</a:t>
            </a:r>
            <a:endParaRPr lang="pt-BR" sz="1500" kern="1800" dirty="0">
              <a:latin typeface="Bangla MN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1500" kern="1800" dirty="0">
              <a:latin typeface="Bangla MN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sz="1500" kern="1800" dirty="0">
                <a:latin typeface="Bangla MN"/>
                <a:ea typeface="Calibri" panose="020F0502020204030204" pitchFamily="34" charset="0"/>
                <a:cs typeface="Arial" panose="020B0604020202020204" pitchFamily="34" charset="0"/>
              </a:rPr>
              <a:t>Plano de Ações Articuladas (PAR)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1500" kern="1800" dirty="0">
                <a:latin typeface="Bangla MN"/>
                <a:ea typeface="Calibri" panose="020F0502020204030204" pitchFamily="34" charset="0"/>
                <a:cs typeface="Arial" panose="020B0604020202020204" pitchFamily="34" charset="0"/>
              </a:rPr>
              <a:t>15 Estados			Saldo em conta: </a:t>
            </a:r>
            <a:r>
              <a:rPr lang="pt-BR" sz="1500" b="1" kern="1800" dirty="0">
                <a:latin typeface="Bangla MN"/>
                <a:ea typeface="Calibri" panose="020F0502020204030204" pitchFamily="34" charset="0"/>
                <a:cs typeface="Arial" panose="020B0604020202020204" pitchFamily="34" charset="0"/>
              </a:rPr>
              <a:t>R$ 49.053.122,54</a:t>
            </a:r>
          </a:p>
          <a:p>
            <a:pPr marL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1500" dirty="0">
              <a:latin typeface="Bangla MN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500" dirty="0">
                <a:latin typeface="Bangla MN"/>
                <a:cs typeface="Arial" panose="020B0604020202020204" pitchFamily="34" charset="0"/>
              </a:rPr>
              <a:t>EJA Integrada à EPT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1500" dirty="0">
                <a:latin typeface="Bangla MN"/>
                <a:cs typeface="Arial" panose="020B0604020202020204" pitchFamily="34" charset="0"/>
              </a:rPr>
              <a:t>26 Institutos Federais		Valor em execução: </a:t>
            </a:r>
            <a:r>
              <a:rPr lang="pt-BR" sz="1500" b="1" dirty="0">
                <a:latin typeface="Bangla MN"/>
                <a:cs typeface="Arial" panose="020B0604020202020204" pitchFamily="34" charset="0"/>
              </a:rPr>
              <a:t>R$ </a:t>
            </a:r>
            <a:r>
              <a:rPr lang="pt-BR" sz="1500" b="1" dirty="0">
                <a:solidFill>
                  <a:srgbClr val="000000"/>
                </a:solidFill>
                <a:latin typeface="Bangla MN"/>
                <a:cs typeface="Arial" panose="020B0604020202020204" pitchFamily="34" charset="0"/>
              </a:rPr>
              <a:t>57.551.598,08</a:t>
            </a:r>
            <a:endParaRPr lang="pt-BR" sz="1500" b="1" dirty="0">
              <a:latin typeface="Bangla MN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41CA7EB4-B966-FE59-C1B3-C3A4E4B35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889" y="13041"/>
            <a:ext cx="1404785" cy="4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411183"/>
      </p:ext>
    </p:extLst>
  </p:cSld>
  <p:clrMapOvr>
    <a:masterClrMapping/>
  </p:clrMapOvr>
</p:sld>
</file>

<file path=ppt/theme/theme1.xml><?xml version="1.0" encoding="utf-8"?>
<a:theme xmlns:a="http://schemas.openxmlformats.org/drawingml/2006/main" name="Gruv">
  <a:themeElements>
    <a:clrScheme name="Simple Light">
      <a:dk1>
        <a:srgbClr val="0096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o de Apresentação - Ministério da Educação_v3" id="{6226710B-904E-DF40-BB76-75DEB988F561}" vid="{3782116A-2A1F-0A4E-8794-FAE95105D4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DC83B972FCAF24DA62BB5D805BD116B" ma:contentTypeVersion="6" ma:contentTypeDescription="Crie um novo documento." ma:contentTypeScope="" ma:versionID="64d41693e0856e4df3beaa8ca00fb428">
  <xsd:schema xmlns:xsd="http://www.w3.org/2001/XMLSchema" xmlns:xs="http://www.w3.org/2001/XMLSchema" xmlns:p="http://schemas.microsoft.com/office/2006/metadata/properties" xmlns:ns3="e43735f9-8358-4b98-b55e-fba7326a3a21" xmlns:ns4="209799fb-3fcb-4e87-8fe3-d8761460465a" targetNamespace="http://schemas.microsoft.com/office/2006/metadata/properties" ma:root="true" ma:fieldsID="8ed3de829268f9df884099697b078f73" ns3:_="" ns4:_="">
    <xsd:import namespace="e43735f9-8358-4b98-b55e-fba7326a3a21"/>
    <xsd:import namespace="209799fb-3fcb-4e87-8fe3-d8761460465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735f9-8358-4b98-b55e-fba7326a3a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9799fb-3fcb-4e87-8fe3-d8761460465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43735f9-8358-4b98-b55e-fba7326a3a2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65282F-5E0F-4FBA-96C9-C6393CC1375C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e43735f9-8358-4b98-b55e-fba7326a3a21"/>
    <ds:schemaRef ds:uri="209799fb-3fcb-4e87-8fe3-d8761460465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4D0971-BA2C-4E5D-9045-A9915D617C31}">
  <ds:schemaRefs>
    <ds:schemaRef ds:uri="http://schemas.microsoft.com/office/2006/metadata/properties"/>
    <ds:schemaRef ds:uri="http://www.w3.org/2000/xmlns/"/>
    <ds:schemaRef ds:uri="e43735f9-8358-4b98-b55e-fba7326a3a21"/>
    <ds:schemaRef ds:uri="http://www.w3.org/2001/XMLSchema-instan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1915072-A52B-44F2-8E0E-4A8F197BAE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2657</TotalTime>
  <Words>1451</Words>
  <Application>Microsoft Office PowerPoint</Application>
  <PresentationFormat>Apresentação na tela (16:9)</PresentationFormat>
  <Paragraphs>151</Paragraphs>
  <Slides>17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17</vt:i4>
      </vt:variant>
    </vt:vector>
  </HeadingPairs>
  <TitlesOfParts>
    <vt:vector size="32" baseType="lpstr">
      <vt:lpstr>Segoe UI</vt:lpstr>
      <vt:lpstr>Bangla MN</vt:lpstr>
      <vt:lpstr>Times New Roman</vt:lpstr>
      <vt:lpstr>Helvetica Neue</vt:lpstr>
      <vt:lpstr>Playfair Display</vt:lpstr>
      <vt:lpstr>Raleway Black</vt:lpstr>
      <vt:lpstr>Arial</vt:lpstr>
      <vt:lpstr>Symbol</vt:lpstr>
      <vt:lpstr>Wingdings</vt:lpstr>
      <vt:lpstr>Raleway Medium</vt:lpstr>
      <vt:lpstr>Wingdings,Sans-Serif</vt:lpstr>
      <vt:lpstr>Raleway</vt:lpstr>
      <vt:lpstr>Calibri</vt:lpstr>
      <vt:lpstr>Gruv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Ações em desenvolvimento</vt:lpstr>
      <vt:lpstr>Estimular execução orçamentária de recursos existentes</vt:lpstr>
      <vt:lpstr>Apresentação do PowerPoint</vt:lpstr>
      <vt:lpstr>Reconstituição da CNAEJA</vt:lpstr>
      <vt:lpstr>Chamada pública e registro da demanda qualificada</vt:lpstr>
      <vt:lpstr>Apresentação do PowerPoint</vt:lpstr>
      <vt:lpstr>Apresentação do PowerPoint</vt:lpstr>
      <vt:lpstr>Apresentação do PowerPoint</vt:lpstr>
      <vt:lpstr>Pautas urgentes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Filipy Andrade</dc:creator>
  <cp:lastModifiedBy>Claudia Borges Costa (GAB/SECADI)</cp:lastModifiedBy>
  <cp:revision>40</cp:revision>
  <dcterms:modified xsi:type="dcterms:W3CDTF">2023-06-12T12:43:02Z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0x010100BDC83B972FCAF24DA62BB5D805BD116B</vt:lpwstr>
  </property>
</Properties>
</file>